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2.jpg" ContentType="image/jpeg"/>
  <Override PartName="/ppt/notesSlides/notesSlide5.xml" ContentType="application/vnd.openxmlformats-officedocument.presentationml.notesSlide+xml"/>
  <Override PartName="/ppt/media/image16.jpg" ContentType="image/jpeg"/>
  <Override PartName="/ppt/notesSlides/notesSlide6.xml" ContentType="application/vnd.openxmlformats-officedocument.presentationml.notesSlide+xml"/>
  <Override PartName="/ppt/media/image17.jpg" ContentType="image/jpeg"/>
  <Override PartName="/ppt/media/image18.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6" r:id="rId4"/>
    <p:sldId id="258" r:id="rId5"/>
    <p:sldId id="259" r:id="rId6"/>
    <p:sldId id="260" r:id="rId7"/>
    <p:sldId id="268" r:id="rId8"/>
    <p:sldId id="269" r:id="rId9"/>
    <p:sldId id="270" r:id="rId10"/>
    <p:sldId id="271" r:id="rId11"/>
    <p:sldId id="262" r:id="rId12"/>
    <p:sldId id="264" r:id="rId13"/>
    <p:sldId id="267"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FFFFFF"/>
    <a:srgbClr val="272727"/>
    <a:srgbClr val="DCE9D2"/>
    <a:srgbClr val="D6CEE3"/>
    <a:srgbClr val="D4E4E7"/>
    <a:srgbClr val="A2CCD0"/>
    <a:srgbClr val="035629"/>
    <a:srgbClr val="B4D6A2"/>
    <a:srgbClr val="009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8" autoAdjust="0"/>
    <p:restoredTop sz="82065"/>
  </p:normalViewPr>
  <p:slideViewPr>
    <p:cSldViewPr snapToGrid="0">
      <p:cViewPr varScale="1">
        <p:scale>
          <a:sx n="90" d="100"/>
          <a:sy n="90" d="100"/>
        </p:scale>
        <p:origin x="10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08:51:30.029"/>
    </inkml:context>
    <inkml:brush xml:id="br0">
      <inkml:brushProperty name="width" value="0.1" units="cm"/>
      <inkml:brushProperty name="height" value="0.6" units="cm"/>
      <inkml:brushProperty name="inkEffects" value="pencil"/>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24579-F38C-4864-BE2C-4A1D631E7501}" type="datetimeFigureOut">
              <a:rPr lang="da-DK" smtClean="0"/>
              <a:t>18.12.2023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45F3A-A5CB-437B-9674-C9D3D25F78AB}" type="slidenum">
              <a:rPr lang="da-DK" smtClean="0"/>
              <a:t>‹nr.›</a:t>
            </a:fld>
            <a:endParaRPr lang="da-DK"/>
          </a:p>
        </p:txBody>
      </p:sp>
    </p:spTree>
    <p:extLst>
      <p:ext uri="{BB962C8B-B14F-4D97-AF65-F5344CB8AC3E}">
        <p14:creationId xmlns:p14="http://schemas.microsoft.com/office/powerpoint/2010/main" val="342193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meo.com/43250763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abcmentalsundhed.d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 til underviseren: I dag skal vi sætte fokus på mental sundhed ud fra indsatsen ‘ABC for mental sundhed’. Først fortæller jeg lidt, og derefter ser vi en film og laver nogle øvelser.</a:t>
            </a:r>
          </a:p>
        </p:txBody>
      </p:sp>
      <p:sp>
        <p:nvSpPr>
          <p:cNvPr id="4" name="Pladsholder til slidenummer 3"/>
          <p:cNvSpPr>
            <a:spLocks noGrp="1"/>
          </p:cNvSpPr>
          <p:nvPr>
            <p:ph type="sldNum" sz="quarter" idx="5"/>
          </p:nvPr>
        </p:nvSpPr>
        <p:spPr/>
        <p:txBody>
          <a:bodyPr/>
          <a:lstStyle/>
          <a:p>
            <a:fld id="{5BA45F3A-A5CB-437B-9674-C9D3D25F78AB}" type="slidenum">
              <a:rPr lang="da-DK" smtClean="0"/>
              <a:t>1</a:t>
            </a:fld>
            <a:endParaRPr lang="da-DK"/>
          </a:p>
        </p:txBody>
      </p:sp>
    </p:spTree>
    <p:extLst>
      <p:ext uri="{BB962C8B-B14F-4D97-AF65-F5344CB8AC3E}">
        <p14:creationId xmlns:p14="http://schemas.microsoft.com/office/powerpoint/2010/main" val="396098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Disse slides kan bruges, hvis I ønsker at supplere PowerPointet med jeres egne input eller andet fra jeres lokale kontekst.</a:t>
            </a:r>
          </a:p>
          <a:p>
            <a:pPr algn="l"/>
            <a:endParaRPr lang="da-DK" dirty="0"/>
          </a:p>
        </p:txBody>
      </p:sp>
      <p:sp>
        <p:nvSpPr>
          <p:cNvPr id="4" name="Pladsholder til slidenummer 3"/>
          <p:cNvSpPr>
            <a:spLocks noGrp="1"/>
          </p:cNvSpPr>
          <p:nvPr>
            <p:ph type="sldNum" sz="quarter" idx="5"/>
          </p:nvPr>
        </p:nvSpPr>
        <p:spPr/>
        <p:txBody>
          <a:bodyPr/>
          <a:lstStyle/>
          <a:p>
            <a:fld id="{5BA45F3A-A5CB-437B-9674-C9D3D25F78AB}" type="slidenum">
              <a:rPr lang="da-DK" smtClean="0"/>
              <a:t>10</a:t>
            </a:fld>
            <a:endParaRPr lang="da-DK"/>
          </a:p>
        </p:txBody>
      </p:sp>
    </p:spTree>
    <p:extLst>
      <p:ext uri="{BB962C8B-B14F-4D97-AF65-F5344CB8AC3E}">
        <p14:creationId xmlns:p14="http://schemas.microsoft.com/office/powerpoint/2010/main" val="3384671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behov er her en kort film om, hvad </a:t>
            </a:r>
            <a:r>
              <a:rPr lang="da-DK" sz="1800" dirty="0">
                <a:effectLst/>
                <a:latin typeface="Calibri" panose="020F0502020204030204" pitchFamily="34" charset="0"/>
                <a:ea typeface="Calibri" panose="020F0502020204030204" pitchFamily="34" charset="0"/>
                <a:cs typeface="Calibri" panose="020F0502020204030204" pitchFamily="34" charset="0"/>
              </a:rPr>
              <a:t>ABC for mental sundhed er: </a:t>
            </a:r>
            <a:r>
              <a:rPr lang="da-DK"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https://vimeo.com/432507631</a:t>
            </a:r>
            <a:endParaRPr lang="da-DK"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a:solidFill>
                  <a:srgbClr val="252525"/>
                </a:solidFill>
                <a:effectLst/>
                <a:latin typeface="+mn-lt"/>
              </a:rPr>
              <a:t>ABC for mental sundhed er en indsats og et partnerskab, som har til formål at styrke danskernes mentale sundhed. </a:t>
            </a:r>
            <a:br>
              <a:rPr lang="da-DK" sz="1800" b="0" i="0" dirty="0">
                <a:solidFill>
                  <a:srgbClr val="252525"/>
                </a:solidFill>
                <a:effectLst/>
                <a:latin typeface="+mn-lt"/>
              </a:rPr>
            </a:br>
            <a:br>
              <a:rPr lang="da-DK" sz="1800" b="0" i="0" dirty="0">
                <a:solidFill>
                  <a:srgbClr val="252525"/>
                </a:solidFill>
                <a:effectLst/>
                <a:latin typeface="+mn-lt"/>
              </a:rPr>
            </a:br>
            <a:r>
              <a:rPr lang="da-DK" sz="1800" b="0" i="0" dirty="0">
                <a:solidFill>
                  <a:srgbClr val="252525"/>
                </a:solidFill>
                <a:effectLst/>
                <a:latin typeface="+mn-lt"/>
              </a:rPr>
              <a:t>Og også i ABC er vi stærkere sammen, hvor forskere, organisationer, foreninger og kommuner i hele landet arbejder sammen om at styrke den mentale sundhed i Danmark – gennem udbredelse af budskaberne og ved at skabe rammer og aktiviteter, der styrker vores trivsel.</a:t>
            </a:r>
            <a:br>
              <a:rPr lang="da-DK" sz="1800" b="0" i="0" dirty="0">
                <a:solidFill>
                  <a:srgbClr val="252525"/>
                </a:solidFill>
                <a:effectLst/>
                <a:latin typeface="+mn-lt"/>
              </a:rPr>
            </a:br>
            <a:br>
              <a:rPr lang="da-DK" sz="1800" b="0" i="0" dirty="0">
                <a:solidFill>
                  <a:srgbClr val="252525"/>
                </a:solidFill>
                <a:effectLst/>
                <a:latin typeface="+mn-lt"/>
              </a:rPr>
            </a:br>
            <a:r>
              <a:rPr lang="da-DK" sz="1800" b="0" i="0" dirty="0">
                <a:solidFill>
                  <a:srgbClr val="252525"/>
                </a:solidFill>
                <a:effectLst/>
                <a:latin typeface="+mn-lt"/>
              </a:rPr>
              <a:t>Fokus er ikke på risikofaktorer for fx psykiske lidelser, men på de ting, der giver livet mening, glæde og værdi. Behandling og forebyggelse er meget vigtigt, men vi skal også have fokus på mental sundhedsfremme.</a:t>
            </a:r>
            <a:br>
              <a:rPr lang="da-DK" sz="1800" b="0" i="0" dirty="0">
                <a:solidFill>
                  <a:srgbClr val="252525"/>
                </a:solidFill>
                <a:effectLst/>
                <a:latin typeface="+mn-lt"/>
              </a:rPr>
            </a:br>
            <a:br>
              <a:rPr lang="da-DK" sz="1800" b="0" i="0" dirty="0">
                <a:solidFill>
                  <a:srgbClr val="252525"/>
                </a:solidFill>
                <a:effectLst/>
                <a:latin typeface="+mn-lt"/>
              </a:rPr>
            </a:br>
            <a:r>
              <a:rPr lang="da-DK" sz="1800" b="0" i="0" dirty="0">
                <a:solidFill>
                  <a:srgbClr val="252525"/>
                </a:solidFill>
                <a:effectLst/>
                <a:latin typeface="+mn-lt"/>
              </a:rPr>
              <a:t>Se mere på </a:t>
            </a:r>
            <a:r>
              <a:rPr lang="da-DK" sz="1800" b="0" i="0" dirty="0">
                <a:solidFill>
                  <a:srgbClr val="252525"/>
                </a:solidFill>
                <a:effectLst/>
                <a:latin typeface="+mn-lt"/>
                <a:hlinkClick r:id="rId4"/>
              </a:rPr>
              <a:t>www.abcmentalsundhed.dk</a:t>
            </a:r>
            <a:r>
              <a:rPr lang="da-DK" sz="1800" b="0" i="0" dirty="0">
                <a:solidFill>
                  <a:srgbClr val="252525"/>
                </a:solidFill>
                <a:effectLst/>
                <a:latin typeface="+mn-lt"/>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5BA45F3A-A5CB-437B-9674-C9D3D25F78AB}" type="slidenum">
              <a:rPr lang="da-DK" smtClean="0"/>
              <a:t>11</a:t>
            </a:fld>
            <a:endParaRPr lang="da-DK"/>
          </a:p>
        </p:txBody>
      </p:sp>
    </p:spTree>
    <p:extLst>
      <p:ext uri="{BB962C8B-B14F-4D97-AF65-F5344CB8AC3E}">
        <p14:creationId xmlns:p14="http://schemas.microsoft.com/office/powerpoint/2010/main" val="368683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Til underviseren: Få klassen/holdet til i plenum at komme med eksempler på positive mikrohandlinger.</a:t>
            </a:r>
          </a:p>
          <a:p>
            <a:endParaRPr lang="da-DK" dirty="0"/>
          </a:p>
          <a:p>
            <a:r>
              <a:rPr lang="da-DK" dirty="0"/>
              <a:t>Mere baggrundsinfo: https://www.dr.dk/p3/p3-missionen/p3-missionen-har-fokus-paa-mikrohandlinger-de-har-en-ekstrem-stor-effekt</a:t>
            </a:r>
          </a:p>
          <a:p>
            <a:endParaRPr lang="da-DK" dirty="0"/>
          </a:p>
          <a:p>
            <a:pPr algn="l"/>
            <a:r>
              <a:rPr lang="da-DK" sz="1200" dirty="0">
                <a:solidFill>
                  <a:srgbClr val="252525"/>
                </a:solidFill>
                <a:latin typeface="+mn-lt"/>
              </a:rPr>
              <a:t>Vi bliver påvirket af vores omgivelser, ligesom vi påvirker hinanden. Der er mange ting, vi selv kan gøre – både for vores egen og andres mentale sundhed. Ofte er det </a:t>
            </a:r>
            <a:r>
              <a:rPr lang="da-DK" sz="1200" b="1" dirty="0">
                <a:solidFill>
                  <a:srgbClr val="252525"/>
                </a:solidFill>
                <a:latin typeface="+mn-lt"/>
              </a:rPr>
              <a:t>de små handlinger i det daglige</a:t>
            </a:r>
            <a:r>
              <a:rPr lang="da-DK" sz="1200" dirty="0">
                <a:solidFill>
                  <a:srgbClr val="252525"/>
                </a:solidFill>
                <a:latin typeface="+mn-lt"/>
              </a:rPr>
              <a:t>, der tilsammen kan gøre </a:t>
            </a:r>
            <a:r>
              <a:rPr lang="da-DK" sz="1200" b="1" dirty="0">
                <a:solidFill>
                  <a:srgbClr val="252525"/>
                </a:solidFill>
                <a:latin typeface="+mn-lt"/>
              </a:rPr>
              <a:t>en stor forskel</a:t>
            </a:r>
            <a:r>
              <a:rPr lang="da-DK" sz="1200" dirty="0">
                <a:solidFill>
                  <a:srgbClr val="252525"/>
                </a:solidFill>
                <a:latin typeface="+mn-lt"/>
              </a:rPr>
              <a:t>. </a:t>
            </a:r>
          </a:p>
          <a:p>
            <a:pPr algn="l"/>
            <a:endParaRPr lang="da-DK" sz="1200" dirty="0">
              <a:solidFill>
                <a:srgbClr val="252525"/>
              </a:solidFill>
              <a:latin typeface="+mn-lt"/>
              <a:ea typeface="Calibri" panose="020F0502020204030204" pitchFamily="34" charset="0"/>
              <a:cs typeface="Times New Roman" panose="02020603050405020304" pitchFamily="18" charset="0"/>
            </a:endParaRPr>
          </a:p>
          <a:p>
            <a:pPr algn="l"/>
            <a:r>
              <a:rPr lang="da-DK" sz="1200" dirty="0">
                <a:latin typeface="+mn-lt"/>
                <a:ea typeface="Calibri" panose="020F0502020204030204" pitchFamily="34" charset="0"/>
                <a:cs typeface="Times New Roman" panose="02020603050405020304" pitchFamily="18" charset="0"/>
              </a:rPr>
              <a:t>Mikrohandlinger kan være mange ting, og det kan til tider virke banalt, men de har faktisk en kæmpe betydning, når det kommer til trivsel.</a:t>
            </a:r>
          </a:p>
          <a:p>
            <a:pPr algn="l"/>
            <a:endParaRPr lang="da-DK" sz="1200" dirty="0">
              <a:latin typeface="+mn-lt"/>
              <a:ea typeface="Calibri" panose="020F0502020204030204" pitchFamily="34" charset="0"/>
              <a:cs typeface="Times New Roman" panose="02020603050405020304" pitchFamily="18" charset="0"/>
            </a:endParaRPr>
          </a:p>
          <a:p>
            <a:pPr algn="l"/>
            <a:r>
              <a:rPr lang="da-DK" sz="1200" dirty="0">
                <a:latin typeface="+mn-lt"/>
                <a:ea typeface="Calibri" panose="020F0502020204030204" pitchFamily="34" charset="0"/>
                <a:cs typeface="Times New Roman" panose="02020603050405020304" pitchFamily="18" charset="0"/>
              </a:rPr>
              <a:t>Fx giv en forlomme, hold døren eller sig godmorgen.</a:t>
            </a:r>
          </a:p>
          <a:p>
            <a:pPr algn="l"/>
            <a:r>
              <a:rPr lang="da-DK" sz="1200" dirty="0">
                <a:latin typeface="+mn-lt"/>
                <a:ea typeface="Calibri" panose="020F0502020204030204" pitchFamily="34" charset="0"/>
                <a:cs typeface="Times New Roman" panose="02020603050405020304" pitchFamily="18" charset="0"/>
              </a:rPr>
              <a:t>Hvad kan I komme med af eksempler på positive mikrohandlinger?</a:t>
            </a:r>
            <a:endParaRPr lang="da-DK" dirty="0"/>
          </a:p>
        </p:txBody>
      </p:sp>
      <p:sp>
        <p:nvSpPr>
          <p:cNvPr id="4" name="Pladsholder til slidenummer 3"/>
          <p:cNvSpPr>
            <a:spLocks noGrp="1"/>
          </p:cNvSpPr>
          <p:nvPr>
            <p:ph type="sldNum" sz="quarter" idx="5"/>
          </p:nvPr>
        </p:nvSpPr>
        <p:spPr/>
        <p:txBody>
          <a:bodyPr/>
          <a:lstStyle/>
          <a:p>
            <a:fld id="{5BA45F3A-A5CB-437B-9674-C9D3D25F78AB}" type="slidenum">
              <a:rPr lang="da-DK" smtClean="0"/>
              <a:t>12</a:t>
            </a:fld>
            <a:endParaRPr lang="da-DK"/>
          </a:p>
        </p:txBody>
      </p:sp>
    </p:spTree>
    <p:extLst>
      <p:ext uri="{BB962C8B-B14F-4D97-AF65-F5344CB8AC3E}">
        <p14:creationId xmlns:p14="http://schemas.microsoft.com/office/powerpoint/2010/main" val="183548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Sæt filmen på: https://vimeo.com/895830497</a:t>
            </a:r>
          </a:p>
          <a:p>
            <a:endParaRPr lang="da-DK" dirty="0"/>
          </a:p>
          <a:p>
            <a:r>
              <a:rPr lang="da-DK" dirty="0"/>
              <a:t>Print udfyld-selv-øvelser. Først skal alle i klassen / op holdet udfylde øvelsen ‘</a:t>
            </a:r>
            <a:r>
              <a:rPr lang="da-DK" dirty="0" err="1"/>
              <a:t>Dagrejse_øvelse</a:t>
            </a:r>
            <a:r>
              <a:rPr lang="da-DK" dirty="0"/>
              <a:t>’, og derefter udfylder I </a:t>
            </a:r>
            <a:r>
              <a:rPr lang="da-DK" dirty="0" err="1"/>
              <a:t>i</a:t>
            </a:r>
            <a:r>
              <a:rPr lang="da-DK" dirty="0"/>
              <a:t> fællesskab øvelsen ‘Fællesskab og relationer’, som I hænger op i klassen, efter du evt. har renskrevet input </a:t>
            </a:r>
            <a:r>
              <a:rPr lang="da-DK"/>
              <a:t>fra klassen.</a:t>
            </a:r>
            <a:endParaRPr lang="da-DK" dirty="0"/>
          </a:p>
        </p:txBody>
      </p:sp>
      <p:sp>
        <p:nvSpPr>
          <p:cNvPr id="4" name="Pladsholder til slidenummer 3"/>
          <p:cNvSpPr>
            <a:spLocks noGrp="1"/>
          </p:cNvSpPr>
          <p:nvPr>
            <p:ph type="sldNum" sz="quarter" idx="5"/>
          </p:nvPr>
        </p:nvSpPr>
        <p:spPr/>
        <p:txBody>
          <a:bodyPr/>
          <a:lstStyle/>
          <a:p>
            <a:fld id="{5BA45F3A-A5CB-437B-9674-C9D3D25F78AB}" type="slidenum">
              <a:rPr lang="da-DK" smtClean="0"/>
              <a:t>13</a:t>
            </a:fld>
            <a:endParaRPr lang="da-DK"/>
          </a:p>
        </p:txBody>
      </p:sp>
    </p:spTree>
    <p:extLst>
      <p:ext uri="{BB962C8B-B14F-4D97-AF65-F5344CB8AC3E}">
        <p14:creationId xmlns:p14="http://schemas.microsoft.com/office/powerpoint/2010/main" val="258379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Lille åben snak i klassen / på holdet i plenum, hvor eleverne kan komme med umiddelbare input til, hvad der styrker deres mentale sundhed.</a:t>
            </a:r>
          </a:p>
        </p:txBody>
      </p:sp>
      <p:sp>
        <p:nvSpPr>
          <p:cNvPr id="4" name="Pladsholder til slidenummer 3"/>
          <p:cNvSpPr>
            <a:spLocks noGrp="1"/>
          </p:cNvSpPr>
          <p:nvPr>
            <p:ph type="sldNum" sz="quarter" idx="5"/>
          </p:nvPr>
        </p:nvSpPr>
        <p:spPr/>
        <p:txBody>
          <a:bodyPr/>
          <a:lstStyle/>
          <a:p>
            <a:fld id="{5BA45F3A-A5CB-437B-9674-C9D3D25F78AB}" type="slidenum">
              <a:rPr lang="da-DK" smtClean="0"/>
              <a:t>2</a:t>
            </a:fld>
            <a:endParaRPr lang="da-DK"/>
          </a:p>
        </p:txBody>
      </p:sp>
    </p:spTree>
    <p:extLst>
      <p:ext uri="{BB962C8B-B14F-4D97-AF65-F5344CB8AC3E}">
        <p14:creationId xmlns:p14="http://schemas.microsoft.com/office/powerpoint/2010/main" val="184076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dirty="0">
                <a:solidFill>
                  <a:srgbClr val="252525"/>
                </a:solidFill>
                <a:effectLst/>
                <a:latin typeface="+mn-lt"/>
              </a:rPr>
              <a:t>Det er vigtigt, at vores krop fungerer, men det er mindst lige så vigtigt, at vi trives og har det godt.</a:t>
            </a:r>
            <a:br>
              <a:rPr lang="da-DK" sz="1200" b="0" i="0" dirty="0">
                <a:solidFill>
                  <a:srgbClr val="252525"/>
                </a:solidFill>
                <a:effectLst/>
                <a:latin typeface="+mn-lt"/>
              </a:rPr>
            </a:br>
            <a:br>
              <a:rPr lang="da-DK" sz="1200" b="0" i="0" dirty="0">
                <a:solidFill>
                  <a:srgbClr val="252525"/>
                </a:solidFill>
                <a:effectLst/>
                <a:latin typeface="+mn-lt"/>
              </a:rPr>
            </a:br>
            <a:r>
              <a:rPr lang="da-DK" sz="1200" dirty="0">
                <a:effectLst/>
                <a:latin typeface="+mn-lt"/>
                <a:ea typeface="Calibri" panose="020F0502020204030204" pitchFamily="34" charset="0"/>
                <a:cs typeface="Calibri" panose="020F0502020204030204" pitchFamily="34" charset="0"/>
              </a:rPr>
              <a:t>Mental sundhed kan for mange være svært at forstå, og derfor har indsatsen ABC for mental sundhed kogt forskningen om, hvad der styrker mental sundhed ned til tre enkle huskeregler: </a:t>
            </a:r>
            <a:br>
              <a:rPr lang="da-DK" sz="1200" dirty="0">
                <a:effectLst/>
                <a:latin typeface="+mn-lt"/>
                <a:ea typeface="Calibri" panose="020F0502020204030204" pitchFamily="34" charset="0"/>
                <a:cs typeface="Calibri" panose="020F0502020204030204" pitchFamily="34" charset="0"/>
              </a:rPr>
            </a:br>
            <a:br>
              <a:rPr lang="da-DK" sz="1200" dirty="0">
                <a:effectLst/>
                <a:latin typeface="+mn-lt"/>
                <a:ea typeface="Calibri" panose="020F0502020204030204" pitchFamily="34" charset="0"/>
                <a:cs typeface="Calibri" panose="020F0502020204030204" pitchFamily="34" charset="0"/>
              </a:rPr>
            </a:br>
            <a:br>
              <a:rPr lang="da-DK" sz="1200" dirty="0">
                <a:solidFill>
                  <a:srgbClr val="84009D"/>
                </a:solidFill>
                <a:effectLst/>
                <a:latin typeface="+mn-lt"/>
                <a:ea typeface="Calibri" panose="020F0502020204030204" pitchFamily="34" charset="0"/>
                <a:cs typeface="Calibri" panose="020F0502020204030204" pitchFamily="34" charset="0"/>
              </a:rPr>
            </a:br>
            <a:r>
              <a:rPr lang="da-DK" sz="1200" b="1" dirty="0">
                <a:solidFill>
                  <a:srgbClr val="84009D"/>
                </a:solidFill>
                <a:effectLst/>
                <a:latin typeface="+mn-lt"/>
                <a:ea typeface="Calibri" panose="020F0502020204030204" pitchFamily="34" charset="0"/>
                <a:cs typeface="Calibri" panose="020F0502020204030204" pitchFamily="34" charset="0"/>
              </a:rPr>
              <a:t>A) Gør noget aktivt</a:t>
            </a:r>
            <a:br>
              <a:rPr lang="da-DK" sz="1200" b="1" dirty="0">
                <a:effectLst/>
                <a:latin typeface="+mn-lt"/>
                <a:ea typeface="Calibri" panose="020F0502020204030204" pitchFamily="34" charset="0"/>
                <a:cs typeface="Calibri" panose="020F0502020204030204" pitchFamily="34" charset="0"/>
              </a:rPr>
            </a:br>
            <a:r>
              <a:rPr lang="da-DK" sz="1200" b="1" dirty="0">
                <a:solidFill>
                  <a:srgbClr val="00BA00"/>
                </a:solidFill>
                <a:effectLst/>
                <a:latin typeface="+mn-lt"/>
                <a:ea typeface="Calibri" panose="020F0502020204030204" pitchFamily="34" charset="0"/>
                <a:cs typeface="Calibri" panose="020F0502020204030204" pitchFamily="34" charset="0"/>
              </a:rPr>
              <a:t>B) gør noget sammen</a:t>
            </a:r>
            <a:br>
              <a:rPr lang="da-DK" sz="1200" b="1" dirty="0">
                <a:effectLst/>
                <a:latin typeface="+mn-lt"/>
                <a:ea typeface="Calibri" panose="020F0502020204030204" pitchFamily="34" charset="0"/>
                <a:cs typeface="Calibri" panose="020F0502020204030204" pitchFamily="34" charset="0"/>
              </a:rPr>
            </a:br>
            <a:r>
              <a:rPr lang="da-DK" sz="1200" b="1" dirty="0">
                <a:solidFill>
                  <a:srgbClr val="009BA5"/>
                </a:solidFill>
                <a:effectLst/>
                <a:latin typeface="+mn-lt"/>
                <a:ea typeface="Calibri" panose="020F0502020204030204" pitchFamily="34" charset="0"/>
                <a:cs typeface="Calibri" panose="020F0502020204030204" pitchFamily="34" charset="0"/>
              </a:rPr>
              <a:t>C) gør noget meningsfuldt</a:t>
            </a:r>
            <a:br>
              <a:rPr lang="da-DK" sz="1200" dirty="0">
                <a:effectLst/>
                <a:latin typeface="+mn-lt"/>
                <a:ea typeface="Calibri" panose="020F0502020204030204" pitchFamily="34" charset="0"/>
                <a:cs typeface="Times New Roman" panose="02020603050405020304" pitchFamily="18" charset="0"/>
              </a:rPr>
            </a:br>
            <a:endParaRPr lang="da-DK" dirty="0"/>
          </a:p>
        </p:txBody>
      </p:sp>
      <p:sp>
        <p:nvSpPr>
          <p:cNvPr id="4" name="Pladsholder til slidenummer 3"/>
          <p:cNvSpPr>
            <a:spLocks noGrp="1"/>
          </p:cNvSpPr>
          <p:nvPr>
            <p:ph type="sldNum" sz="quarter" idx="5"/>
          </p:nvPr>
        </p:nvSpPr>
        <p:spPr/>
        <p:txBody>
          <a:bodyPr/>
          <a:lstStyle/>
          <a:p>
            <a:fld id="{5BA45F3A-A5CB-437B-9674-C9D3D25F78AB}" type="slidenum">
              <a:rPr lang="da-DK" smtClean="0"/>
              <a:t>3</a:t>
            </a:fld>
            <a:endParaRPr lang="da-DK"/>
          </a:p>
        </p:txBody>
      </p:sp>
    </p:spTree>
    <p:extLst>
      <p:ext uri="{BB962C8B-B14F-4D97-AF65-F5344CB8AC3E}">
        <p14:creationId xmlns:p14="http://schemas.microsoft.com/office/powerpoint/2010/main" val="415955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gn="l">
              <a:lnSpc>
                <a:spcPct val="120000"/>
              </a:lnSpc>
              <a:buNone/>
            </a:pPr>
            <a:r>
              <a:rPr lang="da-DK" b="0" i="0" dirty="0">
                <a:solidFill>
                  <a:srgbClr val="252525"/>
                </a:solidFill>
                <a:effectLst/>
              </a:rPr>
              <a:t>Du kan holde dig </a:t>
            </a:r>
            <a:r>
              <a:rPr lang="da-DK" b="1" dirty="0">
                <a:solidFill>
                  <a:srgbClr val="252525"/>
                </a:solidFill>
                <a:effectLst/>
              </a:rPr>
              <a:t>fysisk aktiv </a:t>
            </a:r>
            <a:r>
              <a:rPr lang="da-DK" b="0" i="0" dirty="0">
                <a:solidFill>
                  <a:srgbClr val="252525"/>
                </a:solidFill>
                <a:effectLst/>
              </a:rPr>
              <a:t>på utallige måder og på mange forskellige niveauer. Ved at gå en tur, spille fodbold, træne, svømme en tur, danse til din yndlingssang eller rydde op derhjemme.</a:t>
            </a:r>
          </a:p>
          <a:p>
            <a:pPr marL="0" indent="0" algn="l">
              <a:lnSpc>
                <a:spcPct val="120000"/>
              </a:lnSpc>
              <a:buNone/>
            </a:pPr>
            <a:r>
              <a:rPr lang="da-DK" b="0" i="0" dirty="0">
                <a:solidFill>
                  <a:srgbClr val="252525"/>
                </a:solidFill>
                <a:effectLst/>
              </a:rPr>
              <a:t>Du kan holde dig </a:t>
            </a:r>
            <a:r>
              <a:rPr lang="da-DK" b="1" dirty="0">
                <a:solidFill>
                  <a:srgbClr val="252525"/>
                </a:solidFill>
                <a:effectLst/>
              </a:rPr>
              <a:t>socialt aktiv </a:t>
            </a:r>
            <a:r>
              <a:rPr lang="da-DK" b="0" i="0" dirty="0">
                <a:solidFill>
                  <a:srgbClr val="252525"/>
                </a:solidFill>
                <a:effectLst/>
              </a:rPr>
              <a:t>ved at bruge tid med din familie eller venner, du kan tale med dine naboer, du kan synge i kor, være med i en klub, melde dig ind i en forening eller deltage i sociale ting.</a:t>
            </a:r>
          </a:p>
          <a:p>
            <a:pPr marL="0" indent="0" algn="l">
              <a:lnSpc>
                <a:spcPct val="120000"/>
              </a:lnSpc>
              <a:buNone/>
            </a:pPr>
            <a:r>
              <a:rPr lang="da-DK" b="0" i="0" dirty="0">
                <a:solidFill>
                  <a:srgbClr val="252525"/>
                </a:solidFill>
                <a:effectLst/>
              </a:rPr>
              <a:t>Du kan holde dig </a:t>
            </a:r>
            <a:r>
              <a:rPr lang="da-DK" b="1" dirty="0">
                <a:solidFill>
                  <a:srgbClr val="252525"/>
                </a:solidFill>
                <a:effectLst/>
              </a:rPr>
              <a:t>mentalt aktiv </a:t>
            </a:r>
            <a:r>
              <a:rPr lang="da-DK" b="0" i="0" dirty="0">
                <a:solidFill>
                  <a:srgbClr val="252525"/>
                </a:solidFill>
                <a:effectLst/>
              </a:rPr>
              <a:t>ved at læse en bog, spille et spil, gå i biografen, besøge et museum eller reparere cyklen. Det handler kort sagt om at gøre noget, der kræver koncentration.</a:t>
            </a:r>
          </a:p>
          <a:p>
            <a:pPr marL="0" indent="0" algn="l">
              <a:lnSpc>
                <a:spcPct val="120000"/>
              </a:lnSpc>
              <a:buNone/>
            </a:pPr>
            <a:r>
              <a:rPr lang="da-DK" b="0" i="0" dirty="0">
                <a:solidFill>
                  <a:srgbClr val="252525"/>
                </a:solidFill>
                <a:effectLst/>
              </a:rPr>
              <a:t>Du kan holde dig </a:t>
            </a:r>
            <a:r>
              <a:rPr lang="da-DK" b="1" dirty="0">
                <a:solidFill>
                  <a:srgbClr val="252525"/>
                </a:solidFill>
                <a:effectLst/>
              </a:rPr>
              <a:t>spirituelt aktiv </a:t>
            </a:r>
            <a:r>
              <a:rPr lang="da-DK" b="0" i="0" dirty="0">
                <a:solidFill>
                  <a:srgbClr val="252525"/>
                </a:solidFill>
                <a:effectLst/>
              </a:rPr>
              <a:t>ved at gå en stille tur i parken, meditere eller dyrke yoga. Eller blot tale med en ven om de store spørgsmål i livet. Det handler overordnet om ro og fordybelse.</a:t>
            </a:r>
          </a:p>
          <a:p>
            <a:pPr marL="0" indent="0" algn="l">
              <a:lnSpc>
                <a:spcPct val="120000"/>
              </a:lnSpc>
              <a:buNone/>
            </a:pPr>
            <a:endParaRPr lang="da-DK" b="1" i="0" dirty="0">
              <a:solidFill>
                <a:srgbClr val="252525"/>
              </a:solidFill>
              <a:effectLst/>
            </a:endParaRPr>
          </a:p>
          <a:p>
            <a:pPr marL="0" indent="0" algn="l">
              <a:lnSpc>
                <a:spcPct val="120000"/>
              </a:lnSpc>
              <a:buNone/>
            </a:pPr>
            <a:r>
              <a:rPr lang="da-DK" b="1" i="0" dirty="0">
                <a:solidFill>
                  <a:srgbClr val="252525"/>
                </a:solidFill>
                <a:effectLst/>
              </a:rPr>
              <a:t>Hvorfor virker det?</a:t>
            </a:r>
          </a:p>
          <a:p>
            <a:pPr marL="0" indent="0" algn="l">
              <a:lnSpc>
                <a:spcPct val="120000"/>
              </a:lnSpc>
              <a:buNone/>
            </a:pPr>
            <a:r>
              <a:rPr lang="da-DK" b="0" i="0" dirty="0">
                <a:solidFill>
                  <a:srgbClr val="252525"/>
                </a:solidFill>
                <a:effectLst/>
              </a:rPr>
              <a:t>Forskning viser, at mennesker, der holder sig fysisk, mentalt, socialt og spirituelt aktive, har bedre mental sundhed end dem, der ikke gør. Når vi holder os aktive, føler vi os gladere, og vi får samtidig lettere ved at håndtere dagligdagens udfordringer. Derudover kan det lindre psykiske lidelser såsom angst og depression.</a:t>
            </a:r>
          </a:p>
          <a:p>
            <a:endParaRPr lang="da-DK"/>
          </a:p>
        </p:txBody>
      </p:sp>
      <p:sp>
        <p:nvSpPr>
          <p:cNvPr id="4" name="Pladsholder til slidenummer 3"/>
          <p:cNvSpPr>
            <a:spLocks noGrp="1"/>
          </p:cNvSpPr>
          <p:nvPr>
            <p:ph type="sldNum" sz="quarter" idx="5"/>
          </p:nvPr>
        </p:nvSpPr>
        <p:spPr/>
        <p:txBody>
          <a:bodyPr/>
          <a:lstStyle/>
          <a:p>
            <a:fld id="{5BA45F3A-A5CB-437B-9674-C9D3D25F78AB}" type="slidenum">
              <a:rPr lang="da-DK" smtClean="0"/>
              <a:t>4</a:t>
            </a:fld>
            <a:endParaRPr lang="da-DK"/>
          </a:p>
        </p:txBody>
      </p:sp>
    </p:spTree>
    <p:extLst>
      <p:ext uri="{BB962C8B-B14F-4D97-AF65-F5344CB8AC3E}">
        <p14:creationId xmlns:p14="http://schemas.microsoft.com/office/powerpoint/2010/main" val="16395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gn="l">
              <a:lnSpc>
                <a:spcPct val="120000"/>
              </a:lnSpc>
              <a:buNone/>
            </a:pPr>
            <a:r>
              <a:rPr lang="da-DK" sz="1200" b="0" i="0" dirty="0">
                <a:solidFill>
                  <a:srgbClr val="252525"/>
                </a:solidFill>
                <a:effectLst/>
              </a:rPr>
              <a:t>Vores sociale relationer i form af familie, venner, kollegaer eller naboer har stor betydning for vores mentale sundhed fordi, de er med til at give os en følelse af at høre til. Det bidrager til vores identitet og selvfølelse at høre til forskellige fællesskaber. Det kan være store og små grupper eller lokale, nationale og internationale netværk. Det kan være en madklub, en bogklub, et band, en kollegagruppe, en gruppe venner, den lokale idrætsforening eller et online-fællesskab.</a:t>
            </a:r>
          </a:p>
          <a:p>
            <a:pPr marL="0" indent="0" algn="l">
              <a:lnSpc>
                <a:spcPct val="120000"/>
              </a:lnSpc>
              <a:buNone/>
            </a:pPr>
            <a:endParaRPr lang="da-DK" sz="1200" b="1" i="0" dirty="0">
              <a:solidFill>
                <a:srgbClr val="252525"/>
              </a:solidFill>
              <a:effectLst/>
            </a:endParaRPr>
          </a:p>
          <a:p>
            <a:pPr marL="0" indent="0" algn="l">
              <a:lnSpc>
                <a:spcPct val="120000"/>
              </a:lnSpc>
              <a:buNone/>
            </a:pPr>
            <a:r>
              <a:rPr lang="da-DK" sz="1200" b="1" i="0" dirty="0">
                <a:solidFill>
                  <a:srgbClr val="252525"/>
                </a:solidFill>
                <a:effectLst/>
              </a:rPr>
              <a:t>Hvorfor virker det?</a:t>
            </a:r>
          </a:p>
          <a:p>
            <a:pPr marL="0" indent="0" algn="l">
              <a:lnSpc>
                <a:spcPct val="120000"/>
              </a:lnSpc>
              <a:buNone/>
            </a:pPr>
            <a:r>
              <a:rPr lang="da-DK" sz="1200" b="0" i="0" dirty="0">
                <a:solidFill>
                  <a:srgbClr val="252525"/>
                </a:solidFill>
                <a:effectLst/>
              </a:rPr>
              <a:t>Det er afgørende for vores mental sundhed at have følelsen af, at man hører til og er en del af et fællesskab. Når vi involverer os i sociale aktiviteter, øger vi chancerne for at lære nye mennesker at kende og for at blive en del af et fællesskab. Hvis man har gode sociale relationer, </a:t>
            </a:r>
            <a:r>
              <a:rPr lang="da-DK" sz="1200" dirty="0">
                <a:solidFill>
                  <a:srgbClr val="252525"/>
                </a:solidFill>
              </a:rPr>
              <a:t>har man større chance for at </a:t>
            </a:r>
            <a:r>
              <a:rPr lang="da-DK" sz="1200" b="0" i="0" dirty="0">
                <a:solidFill>
                  <a:srgbClr val="252525"/>
                </a:solidFill>
                <a:effectLst/>
              </a:rPr>
              <a:t>være i stand til at klare de udfordringer, som livet rummer. Bl.a. fordi det kan være lettere at få praktisk og følelsesmæssig støtte.</a:t>
            </a:r>
            <a:endParaRPr lang="da-DK" sz="1200" dirty="0"/>
          </a:p>
          <a:p>
            <a:endParaRPr lang="da-DK"/>
          </a:p>
        </p:txBody>
      </p:sp>
      <p:sp>
        <p:nvSpPr>
          <p:cNvPr id="4" name="Pladsholder til slidenummer 3"/>
          <p:cNvSpPr>
            <a:spLocks noGrp="1"/>
          </p:cNvSpPr>
          <p:nvPr>
            <p:ph type="sldNum" sz="quarter" idx="5"/>
          </p:nvPr>
        </p:nvSpPr>
        <p:spPr/>
        <p:txBody>
          <a:bodyPr/>
          <a:lstStyle/>
          <a:p>
            <a:fld id="{5BA45F3A-A5CB-437B-9674-C9D3D25F78AB}" type="slidenum">
              <a:rPr lang="da-DK" smtClean="0"/>
              <a:t>5</a:t>
            </a:fld>
            <a:endParaRPr lang="da-DK"/>
          </a:p>
        </p:txBody>
      </p:sp>
    </p:spTree>
    <p:extLst>
      <p:ext uri="{BB962C8B-B14F-4D97-AF65-F5344CB8AC3E}">
        <p14:creationId xmlns:p14="http://schemas.microsoft.com/office/powerpoint/2010/main" val="324293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gn="l">
              <a:lnSpc>
                <a:spcPct val="100000"/>
              </a:lnSpc>
              <a:buNone/>
            </a:pPr>
            <a:r>
              <a:rPr lang="da-DK" sz="1200" b="0" i="0" dirty="0">
                <a:solidFill>
                  <a:srgbClr val="252525"/>
                </a:solidFill>
                <a:effectLst/>
              </a:rPr>
              <a:t>At gøre noget meningsfuldt betyder at gøre noget, som giver en følelse af mening og formål i livet. Det kan være alt fra at lykkes med en opgave til at udføre frivilligt arbejde eller gøre noget for andre.</a:t>
            </a:r>
          </a:p>
          <a:p>
            <a:pPr marL="0" indent="0" algn="l">
              <a:lnSpc>
                <a:spcPct val="100000"/>
              </a:lnSpc>
              <a:buNone/>
            </a:pPr>
            <a:r>
              <a:rPr lang="da-DK" sz="1200" b="0" i="0" dirty="0">
                <a:solidFill>
                  <a:srgbClr val="252525"/>
                </a:solidFill>
                <a:effectLst/>
              </a:rPr>
              <a:t>Det opbygger din selvtillid og dit selvværd at gøre noget, du er stolt af. Det behøver ikke nødvendigvis at være en stor bedrift. Det kan være alt fra at bage en lækker kage, hænge et billede op på væggen eller </a:t>
            </a:r>
            <a:r>
              <a:rPr lang="da-DK" sz="1200" dirty="0">
                <a:solidFill>
                  <a:srgbClr val="252525"/>
                </a:solidFill>
              </a:rPr>
              <a:t>fixe din cykel </a:t>
            </a:r>
            <a:r>
              <a:rPr lang="da-DK" sz="1200" b="0" i="0" dirty="0">
                <a:solidFill>
                  <a:srgbClr val="252525"/>
                </a:solidFill>
                <a:effectLst/>
              </a:rPr>
              <a:t>til at gøre det godt i skolen eller øve et nyt sprog. Jo mere vi engagerer os i et projekt, en sag, en interesse eller i en gruppe, jo større følelse af selvværd og livsglæde får vi.</a:t>
            </a:r>
          </a:p>
          <a:p>
            <a:pPr marL="0" indent="0" algn="l">
              <a:lnSpc>
                <a:spcPct val="100000"/>
              </a:lnSpc>
              <a:buNone/>
            </a:pPr>
            <a:r>
              <a:rPr lang="da-DK" sz="1200" b="0" i="0" dirty="0">
                <a:solidFill>
                  <a:srgbClr val="252525"/>
                </a:solidFill>
                <a:effectLst/>
              </a:rPr>
              <a:t>At gøre noget godt for andre eller hjælpe mennesker, som har det svært, giver en følelse af meningsfuldhed og kan bidrage til både til egen og andres mentale sundhed – fx i form af frivilligt arbejde. </a:t>
            </a:r>
          </a:p>
          <a:p>
            <a:pPr marL="0" indent="0" algn="l">
              <a:lnSpc>
                <a:spcPct val="100000"/>
              </a:lnSpc>
              <a:buNone/>
            </a:pPr>
            <a:endParaRPr lang="da-DK" sz="1200" b="1" i="0" dirty="0">
              <a:solidFill>
                <a:srgbClr val="252525"/>
              </a:solidFill>
              <a:effectLst/>
            </a:endParaRPr>
          </a:p>
          <a:p>
            <a:pPr marL="0" indent="0" algn="l">
              <a:lnSpc>
                <a:spcPct val="100000"/>
              </a:lnSpc>
              <a:buNone/>
            </a:pPr>
            <a:r>
              <a:rPr lang="da-DK" sz="1200" b="1" i="0" dirty="0">
                <a:solidFill>
                  <a:srgbClr val="252525"/>
                </a:solidFill>
                <a:effectLst/>
              </a:rPr>
              <a:t>Hvorfor virker det?</a:t>
            </a:r>
          </a:p>
          <a:p>
            <a:pPr marL="0" indent="0" algn="l">
              <a:lnSpc>
                <a:spcPct val="100000"/>
              </a:lnSpc>
              <a:buNone/>
            </a:pPr>
            <a:r>
              <a:rPr lang="da-DK" sz="1200" b="0" i="0" dirty="0">
                <a:solidFill>
                  <a:srgbClr val="252525"/>
                </a:solidFill>
                <a:effectLst/>
              </a:rPr>
              <a:t>At give sig selv udfordringer og nå sine mål, selv de små mål, giver en følelse af at have udrettet noget. En følelse af effektivitet og en stærkere selvfølelse – alt dette er vigtigt for mental sundhed. Ligeledes har frivilligt arbejde og ting, man gør for at hjælpe andre og bidrage til fællesskabet, en positiv effekt i forhold til at gøre både sig selv og andre glade. Det øger følelsen af mening og formål med livet.</a:t>
            </a:r>
            <a:endParaRPr lang="da-DK" sz="1200" dirty="0"/>
          </a:p>
          <a:p>
            <a:endParaRPr lang="da-DK"/>
          </a:p>
        </p:txBody>
      </p:sp>
      <p:sp>
        <p:nvSpPr>
          <p:cNvPr id="4" name="Pladsholder til slidenummer 3"/>
          <p:cNvSpPr>
            <a:spLocks noGrp="1"/>
          </p:cNvSpPr>
          <p:nvPr>
            <p:ph type="sldNum" sz="quarter" idx="5"/>
          </p:nvPr>
        </p:nvSpPr>
        <p:spPr/>
        <p:txBody>
          <a:bodyPr/>
          <a:lstStyle/>
          <a:p>
            <a:fld id="{5BA45F3A-A5CB-437B-9674-C9D3D25F78AB}" type="slidenum">
              <a:rPr lang="da-DK" smtClean="0"/>
              <a:t>6</a:t>
            </a:fld>
            <a:endParaRPr lang="da-DK"/>
          </a:p>
        </p:txBody>
      </p:sp>
    </p:spTree>
    <p:extLst>
      <p:ext uri="{BB962C8B-B14F-4D97-AF65-F5344CB8AC3E}">
        <p14:creationId xmlns:p14="http://schemas.microsoft.com/office/powerpoint/2010/main" val="372876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a:solidFill>
                  <a:srgbClr val="242424"/>
                </a:solidFill>
                <a:effectLst/>
                <a:latin typeface="Calibri" panose="020F0502020204030204" pitchFamily="34" charset="0"/>
              </a:rPr>
              <a:t>ABC for mental sundhed fokuserer på, hvad vi kan gøre for vores egen og andres mentale sundhed – og oplysning derom. Men derudover fokuserer indsatsen i høj grad også på de rammer og betingelser, der skal sikre, at så mange som muligt kan indgå i aktive og meningsfulde fællesskaber. ABC for mental sundhed arbejder således overordnet set ud fra to ben:</a:t>
            </a:r>
          </a:p>
          <a:p>
            <a:pPr algn="l"/>
            <a:r>
              <a:rPr lang="da-DK" sz="1800" b="0" i="0">
                <a:solidFill>
                  <a:srgbClr val="242424"/>
                </a:solidFill>
                <a:effectLst/>
                <a:latin typeface="Calibri" panose="020F0502020204030204" pitchFamily="34" charset="0"/>
              </a:rPr>
              <a:t> </a:t>
            </a:r>
          </a:p>
          <a:p>
            <a:pPr algn="l">
              <a:buFont typeface="+mj-lt"/>
              <a:buAutoNum type="arabicPeriod"/>
            </a:pPr>
            <a:r>
              <a:rPr lang="da-DK" sz="1800" b="0" i="0">
                <a:solidFill>
                  <a:srgbClr val="242424"/>
                </a:solidFill>
                <a:effectLst/>
                <a:latin typeface="Calibri" panose="020F0502020204030204" pitchFamily="34" charset="0"/>
              </a:rPr>
              <a:t>Folkeoplysning, der handler om at gøre befolkningen opmærksom på, hvad man selv kan gøre for at fremme egen og andres mentale sundhed.</a:t>
            </a:r>
          </a:p>
          <a:p>
            <a:pPr algn="l">
              <a:buFont typeface="+mj-lt"/>
              <a:buAutoNum type="arabicPeriod"/>
            </a:pPr>
            <a:r>
              <a:rPr lang="da-DK" sz="1800" b="0" i="0">
                <a:solidFill>
                  <a:srgbClr val="242424"/>
                </a:solidFill>
                <a:effectLst/>
                <a:latin typeface="Calibri" panose="020F0502020204030204" pitchFamily="34" charset="0"/>
              </a:rPr>
              <a:t>At skabe rammer og betingelser for, at alle kan få noget og nogen at stå op til om morgenen – uanset deres udgangspunkt.</a:t>
            </a:r>
          </a:p>
          <a:p>
            <a:pPr algn="l"/>
            <a:r>
              <a:rPr lang="da-DK" sz="1800" b="0" i="0">
                <a:solidFill>
                  <a:srgbClr val="242424"/>
                </a:solidFill>
                <a:effectLst/>
                <a:latin typeface="Calibri" panose="020F0502020204030204" pitchFamily="34" charset="0"/>
              </a:rPr>
              <a:t> </a:t>
            </a:r>
          </a:p>
          <a:p>
            <a:pPr algn="l"/>
            <a:r>
              <a:rPr lang="da-DK" sz="1800" b="0" i="0">
                <a:solidFill>
                  <a:srgbClr val="242424"/>
                </a:solidFill>
                <a:effectLst/>
                <a:latin typeface="Calibri" panose="020F0502020204030204" pitchFamily="34" charset="0"/>
              </a:rPr>
              <a:t>Modellen her viser, hvordan vi alle er en del af forskellige arenaer og omgivelser, som selvfølgelig varierer fra individ til individ. Men det er vigtigt at have fokus på strukturerne og rammerne omkring os – mental sundhed er nemlig ikke alene individets ansvar, men handler i høj grad om vores omgivelser og samfundet omkring. Mental sundhed er noget, vi skaber sammen!</a:t>
            </a:r>
          </a:p>
          <a:p>
            <a:endParaRPr lang="da-DK"/>
          </a:p>
        </p:txBody>
      </p:sp>
      <p:sp>
        <p:nvSpPr>
          <p:cNvPr id="4" name="Pladsholder til slidenummer 3"/>
          <p:cNvSpPr>
            <a:spLocks noGrp="1"/>
          </p:cNvSpPr>
          <p:nvPr>
            <p:ph type="sldNum" sz="quarter" idx="5"/>
          </p:nvPr>
        </p:nvSpPr>
        <p:spPr/>
        <p:txBody>
          <a:bodyPr/>
          <a:lstStyle/>
          <a:p>
            <a:fld id="{5BA45F3A-A5CB-437B-9674-C9D3D25F78AB}" type="slidenum">
              <a:rPr lang="da-DK" smtClean="0"/>
              <a:t>7</a:t>
            </a:fld>
            <a:endParaRPr lang="da-DK"/>
          </a:p>
        </p:txBody>
      </p:sp>
    </p:spTree>
    <p:extLst>
      <p:ext uri="{BB962C8B-B14F-4D97-AF65-F5344CB8AC3E}">
        <p14:creationId xmlns:p14="http://schemas.microsoft.com/office/powerpoint/2010/main" val="170894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dirty="0"/>
              <a:t>Disse slides kan bruges, hvis I ønsker at supplere PowerPointet med jeres egne input eller andet fra jeres lokale kontekst.</a:t>
            </a:r>
          </a:p>
        </p:txBody>
      </p:sp>
      <p:sp>
        <p:nvSpPr>
          <p:cNvPr id="4" name="Pladsholder til slidenummer 3"/>
          <p:cNvSpPr>
            <a:spLocks noGrp="1"/>
          </p:cNvSpPr>
          <p:nvPr>
            <p:ph type="sldNum" sz="quarter" idx="5"/>
          </p:nvPr>
        </p:nvSpPr>
        <p:spPr/>
        <p:txBody>
          <a:bodyPr/>
          <a:lstStyle/>
          <a:p>
            <a:fld id="{5BA45F3A-A5CB-437B-9674-C9D3D25F78AB}" type="slidenum">
              <a:rPr lang="da-DK" smtClean="0"/>
              <a:t>8</a:t>
            </a:fld>
            <a:endParaRPr lang="da-DK"/>
          </a:p>
        </p:txBody>
      </p:sp>
    </p:spTree>
    <p:extLst>
      <p:ext uri="{BB962C8B-B14F-4D97-AF65-F5344CB8AC3E}">
        <p14:creationId xmlns:p14="http://schemas.microsoft.com/office/powerpoint/2010/main" val="222742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Disse slides kan bruges, hvis I ønsker at supplere PowerPointet med jeres egne input eller andet fra jeres lokale kontekst.</a:t>
            </a:r>
          </a:p>
          <a:p>
            <a:pPr algn="l"/>
            <a:endParaRPr lang="da-DK" dirty="0"/>
          </a:p>
        </p:txBody>
      </p:sp>
      <p:sp>
        <p:nvSpPr>
          <p:cNvPr id="4" name="Pladsholder til slidenummer 3"/>
          <p:cNvSpPr>
            <a:spLocks noGrp="1"/>
          </p:cNvSpPr>
          <p:nvPr>
            <p:ph type="sldNum" sz="quarter" idx="5"/>
          </p:nvPr>
        </p:nvSpPr>
        <p:spPr/>
        <p:txBody>
          <a:bodyPr/>
          <a:lstStyle/>
          <a:p>
            <a:fld id="{5BA45F3A-A5CB-437B-9674-C9D3D25F78AB}" type="slidenum">
              <a:rPr lang="da-DK" smtClean="0"/>
              <a:t>9</a:t>
            </a:fld>
            <a:endParaRPr lang="da-DK"/>
          </a:p>
        </p:txBody>
      </p:sp>
    </p:spTree>
    <p:extLst>
      <p:ext uri="{BB962C8B-B14F-4D97-AF65-F5344CB8AC3E}">
        <p14:creationId xmlns:p14="http://schemas.microsoft.com/office/powerpoint/2010/main" val="76814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D0283-044E-CDC7-6D97-53CB351E437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18A9FAB-D278-D22F-563E-E9FC23451C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F3FDB0F-B129-D571-CCF2-FD9CD13ED163}"/>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5" name="Pladsholder til sidefod 4">
            <a:extLst>
              <a:ext uri="{FF2B5EF4-FFF2-40B4-BE49-F238E27FC236}">
                <a16:creationId xmlns:a16="http://schemas.microsoft.com/office/drawing/2014/main" id="{BBC7F2F2-0BF9-EF9D-D260-7D0EF8E28BA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2DAF8C8-332D-7100-83AE-145E1E46BBC7}"/>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23232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3FF1E-7A19-5F7F-4064-B4C4A9C7DF1C}"/>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E6DBBE3-164C-2BE9-30DA-6D7300051BA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7BA51C8-732B-B0AA-5FD0-D0EE778E5CD5}"/>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5" name="Pladsholder til sidefod 4">
            <a:extLst>
              <a:ext uri="{FF2B5EF4-FFF2-40B4-BE49-F238E27FC236}">
                <a16:creationId xmlns:a16="http://schemas.microsoft.com/office/drawing/2014/main" id="{3F9E2ED4-85B7-77FB-E95A-8EE57BB6B9F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A786CAE-973A-CDFC-8C77-D1B9369B18F8}"/>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563123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E69FBA7-7334-B167-A109-FEFCFB0215B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69AA8E7-471F-AA06-F3F3-C24E6D974B0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BDC832F-7E00-6DD7-29BD-5DA74AD8EF67}"/>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5" name="Pladsholder til sidefod 4">
            <a:extLst>
              <a:ext uri="{FF2B5EF4-FFF2-40B4-BE49-F238E27FC236}">
                <a16:creationId xmlns:a16="http://schemas.microsoft.com/office/drawing/2014/main" id="{884461B5-0F41-C848-F541-C14F4EFAE75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E54DFBF-B943-B697-6828-E697CEAF4976}"/>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23334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51C72-D61B-F300-81ED-F5B68360CAC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045CE60-7FF5-D9AB-5F93-DF99E01BDC5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FE9A95C-B822-AC52-FE34-BDA13035B996}"/>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5" name="Pladsholder til sidefod 4">
            <a:extLst>
              <a:ext uri="{FF2B5EF4-FFF2-40B4-BE49-F238E27FC236}">
                <a16:creationId xmlns:a16="http://schemas.microsoft.com/office/drawing/2014/main" id="{01F00800-489F-2E75-9DB3-8ECF616979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7BCDD4D-5AE6-5780-D928-97744751D569}"/>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234697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4DD85-E29A-7DDB-2427-E505F6B38E9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9533777-D689-5DD7-E71F-71C0D7B35B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7A0BAB7-CD3E-41CF-6FA8-9AA58AEA1199}"/>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5" name="Pladsholder til sidefod 4">
            <a:extLst>
              <a:ext uri="{FF2B5EF4-FFF2-40B4-BE49-F238E27FC236}">
                <a16:creationId xmlns:a16="http://schemas.microsoft.com/office/drawing/2014/main" id="{E05DA866-0FC8-4A38-C98D-D878D8887B6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F3EE0A5-FD7D-86C2-630A-2A7F66843524}"/>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3202915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13436-766F-ACAF-9ABA-EB57E3D1FB3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988E11E-F8BE-FFA3-183D-D9986C1D530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02C711C-0835-CC45-4270-4E06F0EE7B5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D57B70D-79E1-36CC-B888-F19B01F45D4D}"/>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6" name="Pladsholder til sidefod 5">
            <a:extLst>
              <a:ext uri="{FF2B5EF4-FFF2-40B4-BE49-F238E27FC236}">
                <a16:creationId xmlns:a16="http://schemas.microsoft.com/office/drawing/2014/main" id="{ADE1D09E-789A-3523-64C6-3A1A3113575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5954BDB-7A58-1743-E5AB-53F450855A61}"/>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215802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10642-F5D0-AE3E-4D11-38AD68EA3D4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794CC3D-C05A-41A1-FCD4-42FC78F31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1933CCA-BE8D-DAEA-CE91-888B5D4B710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BD8CCAE-F23C-F678-8D38-41F6C527B7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5EC85C6-3415-051F-8D4B-D0521799241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3B54B31-BBBB-D6E5-8C65-8B0C888AC15D}"/>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8" name="Pladsholder til sidefod 7">
            <a:extLst>
              <a:ext uri="{FF2B5EF4-FFF2-40B4-BE49-F238E27FC236}">
                <a16:creationId xmlns:a16="http://schemas.microsoft.com/office/drawing/2014/main" id="{880F84A4-102C-5F25-0E9E-CB37349FE39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CED0601-8771-14E2-DD60-6A1BE85106EE}"/>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295040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5FF20-A864-CFB4-BDAC-725BC6B4073C}"/>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3DEBA8E-A304-FDB8-9947-DA25C6482D5C}"/>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4" name="Pladsholder til sidefod 3">
            <a:extLst>
              <a:ext uri="{FF2B5EF4-FFF2-40B4-BE49-F238E27FC236}">
                <a16:creationId xmlns:a16="http://schemas.microsoft.com/office/drawing/2014/main" id="{9877D99D-03BE-5E55-1E22-F756B78E743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02D3D68-31AE-F01E-1B8D-109EEBD20F2C}"/>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13573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F75B96B-1831-8A5B-010A-EA4C7C7E01C6}"/>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3" name="Pladsholder til sidefod 2">
            <a:extLst>
              <a:ext uri="{FF2B5EF4-FFF2-40B4-BE49-F238E27FC236}">
                <a16:creationId xmlns:a16="http://schemas.microsoft.com/office/drawing/2014/main" id="{FC8029D7-1FC1-3365-C952-3151B50C25B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E18342B-574B-ED45-6F68-329E1F11FE48}"/>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1551623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4F8E1-FFD5-005C-2AED-D8AE0AFE8C8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34568EF-1BBD-D6BA-7210-2CF9B15D13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C417CAD-9C98-A48F-9AF4-A13A79942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824E36B-0848-2922-F74C-30F70470F502}"/>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6" name="Pladsholder til sidefod 5">
            <a:extLst>
              <a:ext uri="{FF2B5EF4-FFF2-40B4-BE49-F238E27FC236}">
                <a16:creationId xmlns:a16="http://schemas.microsoft.com/office/drawing/2014/main" id="{C80E0614-93F1-E982-CE9B-24B4C62F57D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4BAE3A4-2700-73A2-ACFE-79540E9CE981}"/>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389225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3625A-506E-09FC-F123-BCD20230906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85F76F7-F6D7-78F9-0C12-F1ADAEA9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8CA8B14-51DA-BBFB-4663-3A8AC7F3D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41BB58D-2792-1E83-C939-FDAE8F504ECF}"/>
              </a:ext>
            </a:extLst>
          </p:cNvPr>
          <p:cNvSpPr>
            <a:spLocks noGrp="1"/>
          </p:cNvSpPr>
          <p:nvPr>
            <p:ph type="dt" sz="half" idx="10"/>
          </p:nvPr>
        </p:nvSpPr>
        <p:spPr/>
        <p:txBody>
          <a:bodyPr/>
          <a:lstStyle/>
          <a:p>
            <a:fld id="{B779EE2C-4BB0-44F1-A146-5C8E074E668B}" type="datetimeFigureOut">
              <a:rPr lang="da-DK" smtClean="0"/>
              <a:t>18.12.2023</a:t>
            </a:fld>
            <a:endParaRPr lang="da-DK"/>
          </a:p>
        </p:txBody>
      </p:sp>
      <p:sp>
        <p:nvSpPr>
          <p:cNvPr id="6" name="Pladsholder til sidefod 5">
            <a:extLst>
              <a:ext uri="{FF2B5EF4-FFF2-40B4-BE49-F238E27FC236}">
                <a16:creationId xmlns:a16="http://schemas.microsoft.com/office/drawing/2014/main" id="{D2CCD878-A74C-FC8B-7EE5-6375D9EDB79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EBE4D61-04EC-2DC0-78B8-ED43AC77DE04}"/>
              </a:ext>
            </a:extLst>
          </p:cNvPr>
          <p:cNvSpPr>
            <a:spLocks noGrp="1"/>
          </p:cNvSpPr>
          <p:nvPr>
            <p:ph type="sldNum" sz="quarter" idx="12"/>
          </p:nvPr>
        </p:nvSpPr>
        <p:spPr/>
        <p:txBody>
          <a:bodyPr/>
          <a:lstStyle/>
          <a:p>
            <a:fld id="{980F7D5B-38E8-461A-9905-F67C62416F0F}" type="slidenum">
              <a:rPr lang="da-DK" smtClean="0"/>
              <a:t>‹nr.›</a:t>
            </a:fld>
            <a:endParaRPr lang="da-DK"/>
          </a:p>
        </p:txBody>
      </p:sp>
    </p:spTree>
    <p:extLst>
      <p:ext uri="{BB962C8B-B14F-4D97-AF65-F5344CB8AC3E}">
        <p14:creationId xmlns:p14="http://schemas.microsoft.com/office/powerpoint/2010/main" val="84413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0883576-1243-439A-0A9C-C5F6805C4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A74CBAE-D12F-6345-CE0C-8FCF7ED34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6DE3028-DDDE-3B8B-3364-4CB7045DAD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9EE2C-4BB0-44F1-A146-5C8E074E668B}" type="datetimeFigureOut">
              <a:rPr lang="da-DK" smtClean="0"/>
              <a:t>18.12.2023</a:t>
            </a:fld>
            <a:endParaRPr lang="da-DK"/>
          </a:p>
        </p:txBody>
      </p:sp>
      <p:sp>
        <p:nvSpPr>
          <p:cNvPr id="5" name="Pladsholder til sidefod 4">
            <a:extLst>
              <a:ext uri="{FF2B5EF4-FFF2-40B4-BE49-F238E27FC236}">
                <a16:creationId xmlns:a16="http://schemas.microsoft.com/office/drawing/2014/main" id="{C0A449A9-6EC0-E678-C395-C3E87A1069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370CD21-A8CC-5A48-D244-4BF83B662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F7D5B-38E8-461A-9905-F67C62416F0F}" type="slidenum">
              <a:rPr lang="da-DK" smtClean="0"/>
              <a:t>‹nr.›</a:t>
            </a:fld>
            <a:endParaRPr lang="da-DK"/>
          </a:p>
        </p:txBody>
      </p:sp>
    </p:spTree>
    <p:extLst>
      <p:ext uri="{BB962C8B-B14F-4D97-AF65-F5344CB8AC3E}">
        <p14:creationId xmlns:p14="http://schemas.microsoft.com/office/powerpoint/2010/main" val="2172668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3.jpeg"/><Relationship Id="rId7"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emf"/><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10" Type="http://schemas.openxmlformats.org/officeDocument/2006/relationships/image" Target="../media/image2.jpg"/><Relationship Id="rId4" Type="http://schemas.openxmlformats.org/officeDocument/2006/relationships/image" Target="../media/image9.emf"/><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6.jp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E4E7"/>
        </a:solidFill>
        <a:effectLst/>
      </p:bgPr>
    </p:bg>
    <p:spTree>
      <p:nvGrpSpPr>
        <p:cNvPr id="1" name=""/>
        <p:cNvGrpSpPr/>
        <p:nvPr/>
      </p:nvGrpSpPr>
      <p:grpSpPr>
        <a:xfrm>
          <a:off x="0" y="0"/>
          <a:ext cx="0" cy="0"/>
          <a:chOff x="0" y="0"/>
          <a:chExt cx="0" cy="0"/>
        </a:xfrm>
      </p:grpSpPr>
      <p:sp>
        <p:nvSpPr>
          <p:cNvPr id="20" name="Ellipse 19">
            <a:extLst>
              <a:ext uri="{FF2B5EF4-FFF2-40B4-BE49-F238E27FC236}">
                <a16:creationId xmlns:a16="http://schemas.microsoft.com/office/drawing/2014/main" id="{C746F806-3056-AEEF-D452-D43C3D47B851}"/>
              </a:ext>
            </a:extLst>
          </p:cNvPr>
          <p:cNvSpPr/>
          <p:nvPr/>
        </p:nvSpPr>
        <p:spPr>
          <a:xfrm>
            <a:off x="6672625" y="4518425"/>
            <a:ext cx="1966441" cy="1966441"/>
          </a:xfrm>
          <a:prstGeom prst="ellipse">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2"/>
              </a:solidFill>
            </a:endParaRPr>
          </a:p>
        </p:txBody>
      </p:sp>
      <p:sp>
        <p:nvSpPr>
          <p:cNvPr id="2" name="Titel 1">
            <a:extLst>
              <a:ext uri="{FF2B5EF4-FFF2-40B4-BE49-F238E27FC236}">
                <a16:creationId xmlns:a16="http://schemas.microsoft.com/office/drawing/2014/main" id="{A86A9AB9-DF5B-36E3-5667-F9E2A12E0BDC}"/>
              </a:ext>
            </a:extLst>
          </p:cNvPr>
          <p:cNvSpPr>
            <a:spLocks noGrp="1"/>
          </p:cNvSpPr>
          <p:nvPr>
            <p:ph type="ctrTitle"/>
          </p:nvPr>
        </p:nvSpPr>
        <p:spPr>
          <a:xfrm>
            <a:off x="540169" y="995393"/>
            <a:ext cx="6615374" cy="2342182"/>
          </a:xfrm>
        </p:spPr>
        <p:txBody>
          <a:bodyPr>
            <a:normAutofit fontScale="90000"/>
          </a:bodyPr>
          <a:lstStyle/>
          <a:p>
            <a:pPr algn="l">
              <a:lnSpc>
                <a:spcPct val="100000"/>
              </a:lnSpc>
            </a:pPr>
            <a:r>
              <a:rPr lang="da-DK" sz="5400" b="1" spc="-150" dirty="0">
                <a:solidFill>
                  <a:srgbClr val="272727"/>
                </a:solidFill>
                <a:latin typeface="Arial Black" panose="020B0604020202020204" pitchFamily="34" charset="0"/>
                <a:cs typeface="Arial Black" panose="020B0604020202020204" pitchFamily="34" charset="0"/>
              </a:rPr>
              <a:t>MENTAL SUNDHED ER NOGET, VI SKABER SAMMEN</a:t>
            </a:r>
          </a:p>
        </p:txBody>
      </p:sp>
      <p:pic>
        <p:nvPicPr>
          <p:cNvPr id="14" name="Billede 13" descr="Et billede, der indeholder kunst&#10;&#10;Automatisk genereret beskrivelse">
            <a:extLst>
              <a:ext uri="{FF2B5EF4-FFF2-40B4-BE49-F238E27FC236}">
                <a16:creationId xmlns:a16="http://schemas.microsoft.com/office/drawing/2014/main" id="{02E1EC91-B1AA-D40D-53DA-8032FA2239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50735" y="1862297"/>
            <a:ext cx="4446073" cy="4228398"/>
          </a:xfrm>
          <a:prstGeom prst="rect">
            <a:avLst/>
          </a:prstGeom>
        </p:spPr>
      </p:pic>
      <p:sp>
        <p:nvSpPr>
          <p:cNvPr id="8" name="Ellipse 7">
            <a:extLst>
              <a:ext uri="{FF2B5EF4-FFF2-40B4-BE49-F238E27FC236}">
                <a16:creationId xmlns:a16="http://schemas.microsoft.com/office/drawing/2014/main" id="{00BFF8F8-9264-58CF-861F-7882401FA67D}"/>
              </a:ext>
            </a:extLst>
          </p:cNvPr>
          <p:cNvSpPr/>
          <p:nvPr/>
        </p:nvSpPr>
        <p:spPr>
          <a:xfrm>
            <a:off x="7991419" y="1180850"/>
            <a:ext cx="1295295" cy="1295295"/>
          </a:xfrm>
          <a:prstGeom prst="ellipse">
            <a:avLst/>
          </a:prstGeom>
          <a:solidFill>
            <a:schemeClr val="accent4"/>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lumMod val="20000"/>
                  <a:lumOff val="80000"/>
                </a:schemeClr>
              </a:solidFill>
            </a:endParaRPr>
          </a:p>
        </p:txBody>
      </p:sp>
      <p:pic>
        <p:nvPicPr>
          <p:cNvPr id="4" name="Billede 3" descr="Et billede, der indeholder Grafik, skærmbillede, design&#10;&#10;Automatisk genereret beskrivelse">
            <a:extLst>
              <a:ext uri="{FF2B5EF4-FFF2-40B4-BE49-F238E27FC236}">
                <a16:creationId xmlns:a16="http://schemas.microsoft.com/office/drawing/2014/main" id="{8107BE93-AA73-1E5A-72A8-F2E99DFC2C84}"/>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2859482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8F1F29DA-7364-6ED7-D540-56E6063FFDDA}"/>
              </a:ext>
            </a:extLst>
          </p:cNvPr>
          <p:cNvSpPr/>
          <p:nvPr/>
        </p:nvSpPr>
        <p:spPr>
          <a:xfrm>
            <a:off x="0" y="0"/>
            <a:ext cx="710718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7" name="Tekstfelt 6">
            <a:extLst>
              <a:ext uri="{FF2B5EF4-FFF2-40B4-BE49-F238E27FC236}">
                <a16:creationId xmlns:a16="http://schemas.microsoft.com/office/drawing/2014/main" id="{B4C4F8FC-B7B0-1C23-4A7B-FFFC4BF2C37C}"/>
              </a:ext>
            </a:extLst>
          </p:cNvPr>
          <p:cNvSpPr txBox="1"/>
          <p:nvPr/>
        </p:nvSpPr>
        <p:spPr>
          <a:xfrm>
            <a:off x="954272" y="1015219"/>
            <a:ext cx="5637028" cy="646331"/>
          </a:xfrm>
          <a:prstGeom prst="rect">
            <a:avLst/>
          </a:prstGeom>
          <a:noFill/>
        </p:spPr>
        <p:txBody>
          <a:bodyPr wrap="square" rtlCol="0">
            <a:spAutoFit/>
          </a:bodyPr>
          <a:lstStyle/>
          <a:p>
            <a:r>
              <a:rPr lang="da-DK" sz="3600" b="1" dirty="0">
                <a:solidFill>
                  <a:srgbClr val="FFFFFF"/>
                </a:solidFill>
                <a:latin typeface="Arial Black" panose="020B0604020202020204" pitchFamily="34" charset="0"/>
                <a:cs typeface="Arial Black" panose="020B0604020202020204" pitchFamily="34" charset="0"/>
              </a:rPr>
              <a:t>Udfyld selv</a:t>
            </a:r>
          </a:p>
        </p:txBody>
      </p:sp>
      <p:sp>
        <p:nvSpPr>
          <p:cNvPr id="11" name="Tekstfelt 10">
            <a:extLst>
              <a:ext uri="{FF2B5EF4-FFF2-40B4-BE49-F238E27FC236}">
                <a16:creationId xmlns:a16="http://schemas.microsoft.com/office/drawing/2014/main" id="{28348B85-60FC-81E0-FC5F-0312E6D2721F}"/>
              </a:ext>
            </a:extLst>
          </p:cNvPr>
          <p:cNvSpPr txBox="1"/>
          <p:nvPr/>
        </p:nvSpPr>
        <p:spPr>
          <a:xfrm>
            <a:off x="7434134" y="2130246"/>
            <a:ext cx="4019930" cy="430887"/>
          </a:xfrm>
          <a:prstGeom prst="rect">
            <a:avLst/>
          </a:prstGeom>
          <a:noFill/>
        </p:spPr>
        <p:txBody>
          <a:bodyPr wrap="square">
            <a:spAutoFit/>
          </a:bodyPr>
          <a:lstStyle/>
          <a:p>
            <a:r>
              <a:rPr lang="da-DK" sz="2200" dirty="0">
                <a:solidFill>
                  <a:srgbClr val="3C3C3B"/>
                </a:solidFill>
                <a:latin typeface="+mn-lt"/>
                <a:ea typeface="Calibri" panose="020F0502020204030204" pitchFamily="34" charset="0"/>
                <a:cs typeface="Times New Roman" panose="02020603050405020304" pitchFamily="18" charset="0"/>
              </a:rPr>
              <a:t>Tekst</a:t>
            </a:r>
          </a:p>
        </p:txBody>
      </p:sp>
      <p:sp>
        <p:nvSpPr>
          <p:cNvPr id="12" name="Tekstfelt 11">
            <a:extLst>
              <a:ext uri="{FF2B5EF4-FFF2-40B4-BE49-F238E27FC236}">
                <a16:creationId xmlns:a16="http://schemas.microsoft.com/office/drawing/2014/main" id="{A994E669-E4E2-2ADB-1A07-C3431CCA4060}"/>
              </a:ext>
            </a:extLst>
          </p:cNvPr>
          <p:cNvSpPr txBox="1"/>
          <p:nvPr/>
        </p:nvSpPr>
        <p:spPr>
          <a:xfrm>
            <a:off x="954272" y="2541733"/>
            <a:ext cx="4532128" cy="461665"/>
          </a:xfrm>
          <a:prstGeom prst="rect">
            <a:avLst/>
          </a:prstGeom>
          <a:noFill/>
        </p:spPr>
        <p:txBody>
          <a:bodyPr wrap="square">
            <a:spAutoFit/>
          </a:bodyPr>
          <a:lstStyle/>
          <a:p>
            <a:r>
              <a:rPr lang="da-DK" sz="2400" dirty="0">
                <a:solidFill>
                  <a:schemeClr val="accent3">
                    <a:lumMod val="20000"/>
                    <a:lumOff val="80000"/>
                  </a:schemeClr>
                </a:solidFill>
                <a:effectLst/>
                <a:latin typeface="Calibri" panose="020F0502020204030204" pitchFamily="34" charset="0"/>
                <a:cs typeface="Calibri" panose="020F0502020204030204" pitchFamily="34" charset="0"/>
              </a:rPr>
              <a:t>Tekst</a:t>
            </a:r>
            <a:endParaRPr lang="da-DK" sz="2400" dirty="0">
              <a:solidFill>
                <a:schemeClr val="accent3">
                  <a:lumMod val="20000"/>
                  <a:lumOff val="80000"/>
                </a:schemeClr>
              </a:solidFill>
              <a:latin typeface="Calibri" panose="020F0502020204030204" pitchFamily="34" charset="0"/>
              <a:cs typeface="Calibri" panose="020F0502020204030204" pitchFamily="34" charset="0"/>
            </a:endParaRPr>
          </a:p>
        </p:txBody>
      </p:sp>
      <p:pic>
        <p:nvPicPr>
          <p:cNvPr id="15" name="Billede 14">
            <a:extLst>
              <a:ext uri="{FF2B5EF4-FFF2-40B4-BE49-F238E27FC236}">
                <a16:creationId xmlns:a16="http://schemas.microsoft.com/office/drawing/2014/main" id="{F5EFC52F-7E59-DDB0-7720-5D53F1E865FB}"/>
              </a:ext>
            </a:extLst>
          </p:cNvPr>
          <p:cNvPicPr>
            <a:picLocks noChangeAspect="1"/>
          </p:cNvPicPr>
          <p:nvPr/>
        </p:nvPicPr>
        <p:blipFill>
          <a:blip r:embed="rId3"/>
          <a:stretch>
            <a:fillRect/>
          </a:stretch>
        </p:blipFill>
        <p:spPr>
          <a:xfrm>
            <a:off x="9625656" y="373380"/>
            <a:ext cx="2181807" cy="545452"/>
          </a:xfrm>
          <a:prstGeom prst="rect">
            <a:avLst/>
          </a:prstGeom>
        </p:spPr>
      </p:pic>
      <p:sp>
        <p:nvSpPr>
          <p:cNvPr id="4" name="Rektangel med afrundede hjørner i samme side 3">
            <a:extLst>
              <a:ext uri="{FF2B5EF4-FFF2-40B4-BE49-F238E27FC236}">
                <a16:creationId xmlns:a16="http://schemas.microsoft.com/office/drawing/2014/main" id="{760A5E33-C76E-0455-906F-D8E21D9BE6A6}"/>
              </a:ext>
            </a:extLst>
          </p:cNvPr>
          <p:cNvSpPr/>
          <p:nvPr/>
        </p:nvSpPr>
        <p:spPr>
          <a:xfrm rot="16200000">
            <a:off x="8692631" y="2989773"/>
            <a:ext cx="1583219" cy="5415519"/>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5" name="Tekstfelt 4">
            <a:extLst>
              <a:ext uri="{FF2B5EF4-FFF2-40B4-BE49-F238E27FC236}">
                <a16:creationId xmlns:a16="http://schemas.microsoft.com/office/drawing/2014/main" id="{5012B1BA-8CEF-4C1D-9491-001BC34D2377}"/>
              </a:ext>
            </a:extLst>
          </p:cNvPr>
          <p:cNvSpPr txBox="1"/>
          <p:nvPr/>
        </p:nvSpPr>
        <p:spPr>
          <a:xfrm>
            <a:off x="7384724" y="5290572"/>
            <a:ext cx="4569313" cy="430887"/>
          </a:xfrm>
          <a:prstGeom prst="rect">
            <a:avLst/>
          </a:prstGeom>
          <a:noFill/>
        </p:spPr>
        <p:txBody>
          <a:bodyPr wrap="square">
            <a:spAutoFit/>
          </a:bodyPr>
          <a:lstStyle/>
          <a:p>
            <a:r>
              <a:rPr lang="da-DK" sz="2200" b="1" dirty="0">
                <a:solidFill>
                  <a:srgbClr val="282727"/>
                </a:solidFill>
                <a:latin typeface="Calibri" panose="020F0502020204030204" pitchFamily="34" charset="0"/>
                <a:ea typeface="Calibri" panose="020F0502020204030204" pitchFamily="34" charset="0"/>
                <a:cs typeface="Calibri" panose="020F0502020204030204" pitchFamily="34" charset="0"/>
              </a:rPr>
              <a:t>Tekst</a:t>
            </a:r>
            <a:endParaRPr lang="da-DK" sz="2200" b="1">
              <a:solidFill>
                <a:srgbClr val="282727"/>
              </a:solidFill>
              <a:latin typeface="Calibri" panose="020F0502020204030204" pitchFamily="34" charset="0"/>
              <a:cs typeface="Calibri" panose="020F0502020204030204" pitchFamily="34" charset="0"/>
            </a:endParaRPr>
          </a:p>
        </p:txBody>
      </p:sp>
      <p:pic>
        <p:nvPicPr>
          <p:cNvPr id="10" name="Billede 9" descr="Et billede, der indeholder Grafik, skærmbillede, design&#10;&#10;Automatisk genereret beskrivelse">
            <a:extLst>
              <a:ext uri="{FF2B5EF4-FFF2-40B4-BE49-F238E27FC236}">
                <a16:creationId xmlns:a16="http://schemas.microsoft.com/office/drawing/2014/main" id="{8DE70354-EF9B-009F-1304-D96068F44BEA}"/>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725263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E9D2"/>
        </a:solidFill>
        <a:effectLst/>
      </p:bgPr>
    </p:bg>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44097553-3275-8B08-E73B-B7746E779D6B}"/>
              </a:ext>
            </a:extLst>
          </p:cNvPr>
          <p:cNvSpPr/>
          <p:nvPr/>
        </p:nvSpPr>
        <p:spPr>
          <a:xfrm>
            <a:off x="8311313" y="2611774"/>
            <a:ext cx="3472463" cy="3472463"/>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F4CEAAED-B8F7-76D2-0A0F-B49745C102BC}"/>
              </a:ext>
            </a:extLst>
          </p:cNvPr>
          <p:cNvSpPr/>
          <p:nvPr/>
        </p:nvSpPr>
        <p:spPr>
          <a:xfrm>
            <a:off x="4492845" y="2611774"/>
            <a:ext cx="3472463" cy="3472463"/>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0B8CCB9D-546F-C112-71CF-62F780D2EB56}"/>
              </a:ext>
            </a:extLst>
          </p:cNvPr>
          <p:cNvSpPr txBox="1"/>
          <p:nvPr/>
        </p:nvSpPr>
        <p:spPr>
          <a:xfrm>
            <a:off x="954272" y="1015219"/>
            <a:ext cx="5637028" cy="1200329"/>
          </a:xfrm>
          <a:prstGeom prst="rect">
            <a:avLst/>
          </a:prstGeom>
          <a:noFill/>
        </p:spPr>
        <p:txBody>
          <a:bodyPr wrap="square" rtlCol="0">
            <a:spAutoFit/>
          </a:bodyPr>
          <a:lstStyle/>
          <a:p>
            <a:r>
              <a:rPr lang="da-DK" sz="3600" b="1" dirty="0">
                <a:solidFill>
                  <a:srgbClr val="272727"/>
                </a:solidFill>
                <a:latin typeface="Arial Black" panose="020B0604020202020204" pitchFamily="34" charset="0"/>
                <a:cs typeface="Arial Black" panose="020B0604020202020204" pitchFamily="34" charset="0"/>
              </a:rPr>
              <a:t>HVAD ER ABC FOR</a:t>
            </a:r>
          </a:p>
          <a:p>
            <a:r>
              <a:rPr lang="da-DK" sz="3600" b="1" dirty="0">
                <a:solidFill>
                  <a:srgbClr val="272727"/>
                </a:solidFill>
                <a:latin typeface="Arial Black" panose="020B0604020202020204" pitchFamily="34" charset="0"/>
                <a:cs typeface="Arial Black" panose="020B0604020202020204" pitchFamily="34" charset="0"/>
              </a:rPr>
              <a:t>MENTAL SUNDHED?</a:t>
            </a:r>
          </a:p>
        </p:txBody>
      </p:sp>
      <p:sp>
        <p:nvSpPr>
          <p:cNvPr id="12" name="Tekstfelt 11">
            <a:extLst>
              <a:ext uri="{FF2B5EF4-FFF2-40B4-BE49-F238E27FC236}">
                <a16:creationId xmlns:a16="http://schemas.microsoft.com/office/drawing/2014/main" id="{AD100C33-32DB-801C-520E-0B85319AC56E}"/>
              </a:ext>
            </a:extLst>
          </p:cNvPr>
          <p:cNvSpPr txBox="1"/>
          <p:nvPr/>
        </p:nvSpPr>
        <p:spPr>
          <a:xfrm>
            <a:off x="5091318" y="3309112"/>
            <a:ext cx="2264491" cy="2384398"/>
          </a:xfrm>
          <a:prstGeom prst="rect">
            <a:avLst/>
          </a:prstGeom>
          <a:noFill/>
        </p:spPr>
        <p:txBody>
          <a:bodyPr wrap="square">
            <a:spAutoFit/>
          </a:bodyPr>
          <a:lstStyle/>
          <a:p>
            <a:pPr algn="ctr"/>
            <a:r>
              <a:rPr lang="da-DK" sz="2400" b="1" dirty="0">
                <a:solidFill>
                  <a:srgbClr val="3C3C3B"/>
                </a:solidFill>
                <a:latin typeface="Calibri" panose="020F0502020204030204" pitchFamily="34" charset="0"/>
                <a:cs typeface="Calibri" panose="020F0502020204030204" pitchFamily="34" charset="0"/>
              </a:rPr>
              <a:t>Landsdækkende samarbejde </a:t>
            </a:r>
            <a:r>
              <a:rPr lang="da-DK" sz="2400" dirty="0">
                <a:solidFill>
                  <a:srgbClr val="3C3C3B"/>
                </a:solidFill>
                <a:latin typeface="Calibri" panose="020F0502020204030204" pitchFamily="34" charset="0"/>
                <a:cs typeface="Calibri" panose="020F0502020204030204" pitchFamily="34" charset="0"/>
              </a:rPr>
              <a:t>mellem forskere, organisationer, foreninger og kommuner.</a:t>
            </a:r>
            <a:endParaRPr lang="da-DK" sz="2400">
              <a:solidFill>
                <a:srgbClr val="3C3C3B"/>
              </a:solidFill>
              <a:latin typeface="Calibri" panose="020F0502020204030204" pitchFamily="34" charset="0"/>
              <a:cs typeface="Calibri" panose="020F0502020204030204" pitchFamily="34" charset="0"/>
            </a:endParaRPr>
          </a:p>
        </p:txBody>
      </p:sp>
      <p:sp>
        <p:nvSpPr>
          <p:cNvPr id="15" name="Tekstfelt 14">
            <a:extLst>
              <a:ext uri="{FF2B5EF4-FFF2-40B4-BE49-F238E27FC236}">
                <a16:creationId xmlns:a16="http://schemas.microsoft.com/office/drawing/2014/main" id="{FE6E48B1-7953-4647-3DA1-CA043C905B8E}"/>
              </a:ext>
            </a:extLst>
          </p:cNvPr>
          <p:cNvSpPr txBox="1"/>
          <p:nvPr/>
        </p:nvSpPr>
        <p:spPr>
          <a:xfrm>
            <a:off x="8705837" y="3155808"/>
            <a:ext cx="2752151" cy="2384398"/>
          </a:xfrm>
          <a:prstGeom prst="rect">
            <a:avLst/>
          </a:prstGeom>
          <a:noFill/>
        </p:spPr>
        <p:txBody>
          <a:bodyPr wrap="square">
            <a:spAutoFit/>
          </a:bodyPr>
          <a:lstStyle/>
          <a:p>
            <a:pPr algn="ctr"/>
            <a:r>
              <a:rPr lang="da-DK" sz="2400" dirty="0">
                <a:solidFill>
                  <a:srgbClr val="3C3C3B"/>
                </a:solidFill>
                <a:latin typeface="Calibri" panose="020F0502020204030204" pitchFamily="34" charset="0"/>
                <a:cs typeface="Calibri" panose="020F0502020204030204" pitchFamily="34" charset="0"/>
              </a:rPr>
              <a:t>Fokus er ikke på risikofaktorer, men på de ting, der giver livet mening, glæde og værdi – </a:t>
            </a:r>
            <a:r>
              <a:rPr lang="da-DK" sz="2400" b="1" dirty="0">
                <a:solidFill>
                  <a:srgbClr val="3C3C3B"/>
                </a:solidFill>
                <a:latin typeface="Calibri" panose="020F0502020204030204" pitchFamily="34" charset="0"/>
                <a:cs typeface="Calibri" panose="020F0502020204030204" pitchFamily="34" charset="0"/>
              </a:rPr>
              <a:t>mental sundhedsfremme</a:t>
            </a:r>
            <a:r>
              <a:rPr lang="da-DK" sz="2400" dirty="0">
                <a:solidFill>
                  <a:srgbClr val="3C3C3B"/>
                </a:solidFill>
                <a:latin typeface="Calibri" panose="020F0502020204030204" pitchFamily="34" charset="0"/>
                <a:cs typeface="Calibri" panose="020F0502020204030204" pitchFamily="34" charset="0"/>
              </a:rPr>
              <a:t>.</a:t>
            </a:r>
            <a:endParaRPr lang="da-DK" sz="2400">
              <a:solidFill>
                <a:srgbClr val="3C3C3B"/>
              </a:solidFill>
              <a:latin typeface="Calibri" panose="020F0502020204030204" pitchFamily="34" charset="0"/>
              <a:cs typeface="Calibri" panose="020F0502020204030204" pitchFamily="34" charset="0"/>
            </a:endParaRPr>
          </a:p>
        </p:txBody>
      </p:sp>
      <p:sp>
        <p:nvSpPr>
          <p:cNvPr id="16" name="Ellipse 15">
            <a:extLst>
              <a:ext uri="{FF2B5EF4-FFF2-40B4-BE49-F238E27FC236}">
                <a16:creationId xmlns:a16="http://schemas.microsoft.com/office/drawing/2014/main" id="{82DBB403-BEDD-3090-CCB5-8F44BD75C47F}"/>
              </a:ext>
            </a:extLst>
          </p:cNvPr>
          <p:cNvSpPr/>
          <p:nvPr/>
        </p:nvSpPr>
        <p:spPr>
          <a:xfrm>
            <a:off x="674377" y="2611775"/>
            <a:ext cx="3472463" cy="3472463"/>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5E92F3F3-8C11-A2A2-BC68-A562D67C7858}"/>
              </a:ext>
            </a:extLst>
          </p:cNvPr>
          <p:cNvSpPr txBox="1"/>
          <p:nvPr/>
        </p:nvSpPr>
        <p:spPr>
          <a:xfrm>
            <a:off x="1116034" y="3274338"/>
            <a:ext cx="2589147" cy="1938992"/>
          </a:xfrm>
          <a:prstGeom prst="rect">
            <a:avLst/>
          </a:prstGeom>
          <a:noFill/>
        </p:spPr>
        <p:txBody>
          <a:bodyPr wrap="square">
            <a:spAutoFit/>
          </a:bodyPr>
          <a:lstStyle/>
          <a:p>
            <a:pPr algn="ctr"/>
            <a:r>
              <a:rPr lang="da-DK" sz="2400" dirty="0">
                <a:solidFill>
                  <a:srgbClr val="3C3C3B"/>
                </a:solidFill>
                <a:effectLst/>
                <a:latin typeface="Calibri" panose="020F0502020204030204" pitchFamily="34" charset="0"/>
                <a:cs typeface="Calibri" panose="020F0502020204030204" pitchFamily="34" charset="0"/>
              </a:rPr>
              <a:t>Indsats og partnerskab, som har til formål at </a:t>
            </a:r>
            <a:r>
              <a:rPr lang="da-DK" sz="2400" b="1" dirty="0">
                <a:solidFill>
                  <a:srgbClr val="3C3C3B"/>
                </a:solidFill>
                <a:effectLst/>
                <a:latin typeface="Calibri" panose="020F0502020204030204" pitchFamily="34" charset="0"/>
                <a:cs typeface="Calibri" panose="020F0502020204030204" pitchFamily="34" charset="0"/>
              </a:rPr>
              <a:t>styrke danskernes mentale sundhed</a:t>
            </a:r>
            <a:r>
              <a:rPr lang="da-DK" sz="2400" dirty="0">
                <a:solidFill>
                  <a:srgbClr val="3C3C3B"/>
                </a:solidFill>
                <a:effectLst/>
                <a:latin typeface="Calibri" panose="020F0502020204030204" pitchFamily="34" charset="0"/>
                <a:cs typeface="Calibri" panose="020F0502020204030204" pitchFamily="34" charset="0"/>
              </a:rPr>
              <a:t>.</a:t>
            </a:r>
          </a:p>
        </p:txBody>
      </p:sp>
      <p:pic>
        <p:nvPicPr>
          <p:cNvPr id="2" name="Billede 1" descr="Et billede, der indeholder Grafik, skærmbillede, design&#10;&#10;Automatisk genereret beskrivelse">
            <a:extLst>
              <a:ext uri="{FF2B5EF4-FFF2-40B4-BE49-F238E27FC236}">
                <a16:creationId xmlns:a16="http://schemas.microsoft.com/office/drawing/2014/main" id="{586CD69F-0270-CAF9-46FE-9774ECECD01B}"/>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266034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8F1F29DA-7364-6ED7-D540-56E6063FFDDA}"/>
              </a:ext>
            </a:extLst>
          </p:cNvPr>
          <p:cNvSpPr/>
          <p:nvPr/>
        </p:nvSpPr>
        <p:spPr>
          <a:xfrm>
            <a:off x="-213788" y="-198783"/>
            <a:ext cx="7320976" cy="7255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 name="Titel 1">
            <a:extLst>
              <a:ext uri="{FF2B5EF4-FFF2-40B4-BE49-F238E27FC236}">
                <a16:creationId xmlns:a16="http://schemas.microsoft.com/office/drawing/2014/main" id="{A86A9AB9-DF5B-36E3-5667-F9E2A12E0BDC}"/>
              </a:ext>
            </a:extLst>
          </p:cNvPr>
          <p:cNvSpPr>
            <a:spLocks noGrp="1"/>
          </p:cNvSpPr>
          <p:nvPr>
            <p:ph type="ctrTitle"/>
          </p:nvPr>
        </p:nvSpPr>
        <p:spPr>
          <a:xfrm>
            <a:off x="12795379" y="674705"/>
            <a:ext cx="6761584" cy="1526466"/>
          </a:xfrm>
        </p:spPr>
        <p:txBody>
          <a:bodyPr>
            <a:normAutofit/>
          </a:bodyPr>
          <a:lstStyle/>
          <a:p>
            <a:pPr algn="l"/>
            <a:r>
              <a:rPr lang="da-DK" sz="3600" b="1" dirty="0">
                <a:latin typeface="+mn-lt"/>
              </a:rPr>
              <a:t>De små ting gør en stor forskel</a:t>
            </a:r>
            <a:br>
              <a:rPr lang="da-DK" sz="3600" b="1" dirty="0">
                <a:latin typeface="+mn-lt"/>
              </a:rPr>
            </a:br>
            <a:endParaRPr lang="da-DK" sz="3600" dirty="0">
              <a:latin typeface="+mn-lt"/>
            </a:endParaRPr>
          </a:p>
        </p:txBody>
      </p:sp>
      <p:sp>
        <p:nvSpPr>
          <p:cNvPr id="3" name="Titel 1">
            <a:extLst>
              <a:ext uri="{FF2B5EF4-FFF2-40B4-BE49-F238E27FC236}">
                <a16:creationId xmlns:a16="http://schemas.microsoft.com/office/drawing/2014/main" id="{DDB5BEBC-4BC1-0B67-FB02-287A0118D2EC}"/>
              </a:ext>
            </a:extLst>
          </p:cNvPr>
          <p:cNvSpPr txBox="1">
            <a:spLocks/>
          </p:cNvSpPr>
          <p:nvPr/>
        </p:nvSpPr>
        <p:spPr>
          <a:xfrm>
            <a:off x="12795379" y="1138020"/>
            <a:ext cx="7837715" cy="42174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solidFill>
                  <a:srgbClr val="252525"/>
                </a:solidFill>
                <a:latin typeface="+mn-lt"/>
              </a:rPr>
              <a:t>Vi bliver påvirket af vores omgivelser, ligesom vi påvirker hinanden. Der er mange ting, vi selv kan gøre – både for vores egen og andres mentale sundhed. Ofte er det </a:t>
            </a:r>
            <a:r>
              <a:rPr lang="da-DK" sz="2000" b="1" dirty="0">
                <a:solidFill>
                  <a:srgbClr val="252525"/>
                </a:solidFill>
                <a:latin typeface="+mn-lt"/>
              </a:rPr>
              <a:t>de små handlinger i det daglige</a:t>
            </a:r>
            <a:r>
              <a:rPr lang="da-DK" sz="2000" dirty="0">
                <a:solidFill>
                  <a:srgbClr val="252525"/>
                </a:solidFill>
                <a:latin typeface="+mn-lt"/>
              </a:rPr>
              <a:t>, der tilsammen kan gøre </a:t>
            </a:r>
            <a:r>
              <a:rPr lang="da-DK" sz="2000" b="1" dirty="0">
                <a:solidFill>
                  <a:srgbClr val="252525"/>
                </a:solidFill>
                <a:latin typeface="+mn-lt"/>
              </a:rPr>
              <a:t>en stor forskel</a:t>
            </a:r>
            <a:r>
              <a:rPr lang="da-DK" sz="2000" dirty="0">
                <a:solidFill>
                  <a:srgbClr val="252525"/>
                </a:solidFill>
                <a:latin typeface="+mn-lt"/>
              </a:rPr>
              <a:t>. </a:t>
            </a:r>
          </a:p>
          <a:p>
            <a:pPr algn="l"/>
            <a:endParaRPr lang="da-DK" sz="2000" dirty="0">
              <a:solidFill>
                <a:srgbClr val="252525"/>
              </a:solidFill>
              <a:latin typeface="+mn-lt"/>
              <a:ea typeface="Calibri" panose="020F0502020204030204" pitchFamily="34" charset="0"/>
              <a:cs typeface="Times New Roman" panose="02020603050405020304" pitchFamily="18" charset="0"/>
            </a:endParaRPr>
          </a:p>
          <a:p>
            <a:pPr algn="l"/>
            <a:r>
              <a:rPr lang="da-DK" sz="2000" dirty="0">
                <a:latin typeface="+mn-lt"/>
                <a:ea typeface="Calibri" panose="020F0502020204030204" pitchFamily="34" charset="0"/>
                <a:cs typeface="Times New Roman" panose="02020603050405020304" pitchFamily="18" charset="0"/>
              </a:rPr>
              <a:t>Mikrohandlinger kan være mange ting, og det kan til tider virke banalt, men de har faktisk en kæmpe betydning, når det kommer til trivsel.</a:t>
            </a:r>
          </a:p>
          <a:p>
            <a:pPr algn="l"/>
            <a:endParaRPr lang="da-DK" sz="2000" dirty="0">
              <a:latin typeface="+mn-lt"/>
              <a:ea typeface="Calibri" panose="020F0502020204030204" pitchFamily="34" charset="0"/>
              <a:cs typeface="Times New Roman" panose="02020603050405020304" pitchFamily="18" charset="0"/>
            </a:endParaRPr>
          </a:p>
          <a:p>
            <a:pPr algn="l"/>
            <a:r>
              <a:rPr lang="da-DK" sz="2000" dirty="0">
                <a:latin typeface="+mn-lt"/>
                <a:ea typeface="Calibri" panose="020F0502020204030204" pitchFamily="34" charset="0"/>
                <a:cs typeface="Times New Roman" panose="02020603050405020304" pitchFamily="18" charset="0"/>
              </a:rPr>
              <a:t>Fx giv en forlomme, hold døren eller sig godmorgen.</a:t>
            </a:r>
          </a:p>
          <a:p>
            <a:pPr algn="l"/>
            <a:r>
              <a:rPr lang="da-DK" sz="2000" dirty="0">
                <a:latin typeface="+mn-lt"/>
                <a:ea typeface="Calibri" panose="020F0502020204030204" pitchFamily="34" charset="0"/>
                <a:cs typeface="Times New Roman" panose="02020603050405020304" pitchFamily="18" charset="0"/>
              </a:rPr>
              <a:t>Hvad kan I komme med af eksempler på positive mikrohandlinger?</a:t>
            </a:r>
            <a:br>
              <a:rPr lang="da-DK" sz="2000" dirty="0">
                <a:latin typeface="+mn-lt"/>
                <a:ea typeface="Calibri" panose="020F0502020204030204" pitchFamily="34" charset="0"/>
                <a:cs typeface="Times New Roman" panose="02020603050405020304" pitchFamily="18" charset="0"/>
              </a:rPr>
            </a:br>
            <a:br>
              <a:rPr lang="da-DK" sz="2000" dirty="0">
                <a:solidFill>
                  <a:srgbClr val="252525"/>
                </a:solidFill>
                <a:latin typeface="+mn-lt"/>
              </a:rPr>
            </a:br>
            <a:endParaRPr lang="da-DK" sz="2000" b="1" dirty="0">
              <a:latin typeface="+mn-lt"/>
            </a:endParaRPr>
          </a:p>
        </p:txBody>
      </p:sp>
      <p:sp>
        <p:nvSpPr>
          <p:cNvPr id="7" name="Tekstfelt 6">
            <a:extLst>
              <a:ext uri="{FF2B5EF4-FFF2-40B4-BE49-F238E27FC236}">
                <a16:creationId xmlns:a16="http://schemas.microsoft.com/office/drawing/2014/main" id="{B4C4F8FC-B7B0-1C23-4A7B-FFFC4BF2C37C}"/>
              </a:ext>
            </a:extLst>
          </p:cNvPr>
          <p:cNvSpPr txBox="1"/>
          <p:nvPr/>
        </p:nvSpPr>
        <p:spPr>
          <a:xfrm>
            <a:off x="954272" y="1015219"/>
            <a:ext cx="5637028" cy="1200329"/>
          </a:xfrm>
          <a:prstGeom prst="rect">
            <a:avLst/>
          </a:prstGeom>
          <a:noFill/>
        </p:spPr>
        <p:txBody>
          <a:bodyPr wrap="square" rtlCol="0">
            <a:spAutoFit/>
          </a:bodyPr>
          <a:lstStyle/>
          <a:p>
            <a:r>
              <a:rPr lang="da-DK" sz="3600" b="1" dirty="0">
                <a:solidFill>
                  <a:srgbClr val="FFFFFF"/>
                </a:solidFill>
                <a:latin typeface="Arial Black" panose="020B0604020202020204" pitchFamily="34" charset="0"/>
                <a:cs typeface="Arial Black" panose="020B0604020202020204" pitchFamily="34" charset="0"/>
              </a:rPr>
              <a:t>DE SMÅ TING GØR</a:t>
            </a:r>
          </a:p>
          <a:p>
            <a:r>
              <a:rPr lang="da-DK" sz="3600" b="1" dirty="0">
                <a:solidFill>
                  <a:srgbClr val="FFFFFF"/>
                </a:solidFill>
                <a:latin typeface="Arial Black" panose="020B0604020202020204" pitchFamily="34" charset="0"/>
                <a:cs typeface="Arial Black" panose="020B0604020202020204" pitchFamily="34" charset="0"/>
              </a:rPr>
              <a:t>EN STOR FORSKEL</a:t>
            </a:r>
          </a:p>
        </p:txBody>
      </p:sp>
      <p:sp>
        <p:nvSpPr>
          <p:cNvPr id="11" name="Tekstfelt 10">
            <a:extLst>
              <a:ext uri="{FF2B5EF4-FFF2-40B4-BE49-F238E27FC236}">
                <a16:creationId xmlns:a16="http://schemas.microsoft.com/office/drawing/2014/main" id="{28348B85-60FC-81E0-FC5F-0312E6D2721F}"/>
              </a:ext>
            </a:extLst>
          </p:cNvPr>
          <p:cNvSpPr txBox="1"/>
          <p:nvPr/>
        </p:nvSpPr>
        <p:spPr>
          <a:xfrm>
            <a:off x="7434134" y="2130246"/>
            <a:ext cx="4019930" cy="2462213"/>
          </a:xfrm>
          <a:prstGeom prst="rect">
            <a:avLst/>
          </a:prstGeom>
          <a:noFill/>
        </p:spPr>
        <p:txBody>
          <a:bodyPr wrap="square">
            <a:spAutoFit/>
          </a:bodyPr>
          <a:lstStyle/>
          <a:p>
            <a:r>
              <a:rPr lang="da-DK" sz="2200" dirty="0">
                <a:solidFill>
                  <a:srgbClr val="3C3C3B"/>
                </a:solidFill>
                <a:latin typeface="+mn-lt"/>
                <a:ea typeface="Calibri" panose="020F0502020204030204" pitchFamily="34" charset="0"/>
                <a:cs typeface="Times New Roman" panose="02020603050405020304" pitchFamily="18" charset="0"/>
              </a:rPr>
              <a:t>Mikrohandlinger kan være mange ting og kan til tider virke banalt, men de har en kæmpe betydning, når det kommer til trivsel.</a:t>
            </a:r>
          </a:p>
          <a:p>
            <a:endParaRPr lang="da-DK" sz="2200" dirty="0">
              <a:solidFill>
                <a:srgbClr val="3C3C3B"/>
              </a:solidFill>
              <a:latin typeface="+mn-lt"/>
              <a:ea typeface="Calibri" panose="020F0502020204030204" pitchFamily="34" charset="0"/>
              <a:cs typeface="Times New Roman" panose="02020603050405020304" pitchFamily="18" charset="0"/>
            </a:endParaRPr>
          </a:p>
          <a:p>
            <a:r>
              <a:rPr lang="da-DK" sz="2200" i="1" dirty="0">
                <a:solidFill>
                  <a:srgbClr val="3C3C3B"/>
                </a:solidFill>
                <a:latin typeface="Calibri Light" panose="020F0302020204030204" pitchFamily="34" charset="0"/>
                <a:ea typeface="Calibri" panose="020F0502020204030204" pitchFamily="34" charset="0"/>
                <a:cs typeface="Calibri Light" panose="020F0302020204030204" pitchFamily="34" charset="0"/>
              </a:rPr>
              <a:t>Giv fx en forlomme, hold døren </a:t>
            </a:r>
          </a:p>
          <a:p>
            <a:r>
              <a:rPr lang="da-DK" sz="2200" i="1" dirty="0">
                <a:solidFill>
                  <a:srgbClr val="3C3C3B"/>
                </a:solidFill>
                <a:latin typeface="Calibri Light" panose="020F0302020204030204" pitchFamily="34" charset="0"/>
                <a:ea typeface="Calibri" panose="020F0502020204030204" pitchFamily="34" charset="0"/>
                <a:cs typeface="Calibri Light" panose="020F0302020204030204" pitchFamily="34" charset="0"/>
              </a:rPr>
              <a:t>eller sig godmorgen.</a:t>
            </a:r>
            <a:endParaRPr lang="da-DK" sz="2200" b="1" dirty="0">
              <a:solidFill>
                <a:srgbClr val="3C3C3B"/>
              </a:solidFill>
              <a:latin typeface="Calibri" panose="020F0502020204030204" pitchFamily="34" charset="0"/>
              <a:cs typeface="Calibri" panose="020F0502020204030204" pitchFamily="34" charset="0"/>
            </a:endParaRPr>
          </a:p>
        </p:txBody>
      </p:sp>
      <p:sp>
        <p:nvSpPr>
          <p:cNvPr id="12" name="Tekstfelt 11">
            <a:extLst>
              <a:ext uri="{FF2B5EF4-FFF2-40B4-BE49-F238E27FC236}">
                <a16:creationId xmlns:a16="http://schemas.microsoft.com/office/drawing/2014/main" id="{A994E669-E4E2-2ADB-1A07-C3431CCA4060}"/>
              </a:ext>
            </a:extLst>
          </p:cNvPr>
          <p:cNvSpPr txBox="1"/>
          <p:nvPr/>
        </p:nvSpPr>
        <p:spPr>
          <a:xfrm>
            <a:off x="954272" y="2541733"/>
            <a:ext cx="4532128" cy="2677656"/>
          </a:xfrm>
          <a:prstGeom prst="rect">
            <a:avLst/>
          </a:prstGeom>
          <a:noFill/>
        </p:spPr>
        <p:txBody>
          <a:bodyPr wrap="square">
            <a:spAutoFit/>
          </a:bodyPr>
          <a:lstStyle/>
          <a:p>
            <a:r>
              <a:rPr lang="da-DK" sz="2400" dirty="0">
                <a:solidFill>
                  <a:schemeClr val="accent3">
                    <a:lumMod val="20000"/>
                    <a:lumOff val="80000"/>
                  </a:schemeClr>
                </a:solidFill>
                <a:effectLst/>
                <a:latin typeface="Calibri" panose="020F0502020204030204" pitchFamily="34" charset="0"/>
                <a:cs typeface="Calibri" panose="020F0502020204030204" pitchFamily="34" charset="0"/>
              </a:rPr>
              <a:t>Vi bliver påvirket af vores omgivelser </a:t>
            </a:r>
            <a:r>
              <a:rPr lang="da-DK" sz="2400" dirty="0">
                <a:solidFill>
                  <a:schemeClr val="accent3">
                    <a:lumMod val="20000"/>
                    <a:lumOff val="80000"/>
                  </a:schemeClr>
                </a:solidFill>
                <a:latin typeface="Calibri" panose="020F0502020204030204" pitchFamily="34" charset="0"/>
                <a:cs typeface="Calibri" panose="020F0502020204030204" pitchFamily="34" charset="0"/>
              </a:rPr>
              <a:t>– ligesom vi også påvirker hinanden</a:t>
            </a:r>
          </a:p>
          <a:p>
            <a:endParaRPr lang="da-DK" sz="2400" dirty="0">
              <a:solidFill>
                <a:schemeClr val="accent3">
                  <a:lumMod val="20000"/>
                  <a:lumOff val="80000"/>
                </a:schemeClr>
              </a:solidFill>
              <a:latin typeface="Calibri" panose="020F0502020204030204" pitchFamily="34" charset="0"/>
              <a:cs typeface="Calibri" panose="020F0502020204030204" pitchFamily="34" charset="0"/>
            </a:endParaRPr>
          </a:p>
          <a:p>
            <a:r>
              <a:rPr lang="da-DK" sz="2400" dirty="0">
                <a:solidFill>
                  <a:schemeClr val="accent3">
                    <a:lumMod val="20000"/>
                    <a:lumOff val="80000"/>
                  </a:schemeClr>
                </a:solidFill>
                <a:latin typeface="Calibri" panose="020F0502020204030204" pitchFamily="34" charset="0"/>
                <a:cs typeface="Calibri" panose="020F0502020204030204" pitchFamily="34" charset="0"/>
              </a:rPr>
              <a:t>Ofte er det </a:t>
            </a:r>
            <a:r>
              <a:rPr lang="da-DK" sz="2400" b="1" dirty="0">
                <a:solidFill>
                  <a:schemeClr val="accent3">
                    <a:lumMod val="20000"/>
                    <a:lumOff val="80000"/>
                  </a:schemeClr>
                </a:solidFill>
                <a:latin typeface="Calibri" panose="020F0502020204030204" pitchFamily="34" charset="0"/>
                <a:cs typeface="Calibri" panose="020F0502020204030204" pitchFamily="34" charset="0"/>
              </a:rPr>
              <a:t>de små handlinger i det daglige, der tilsammen kan gøre en stor forskel!</a:t>
            </a:r>
          </a:p>
        </p:txBody>
      </p:sp>
      <p:pic>
        <p:nvPicPr>
          <p:cNvPr id="15" name="Billede 14">
            <a:extLst>
              <a:ext uri="{FF2B5EF4-FFF2-40B4-BE49-F238E27FC236}">
                <a16:creationId xmlns:a16="http://schemas.microsoft.com/office/drawing/2014/main" id="{F5EFC52F-7E59-DDB0-7720-5D53F1E865FB}"/>
              </a:ext>
            </a:extLst>
          </p:cNvPr>
          <p:cNvPicPr>
            <a:picLocks noChangeAspect="1"/>
          </p:cNvPicPr>
          <p:nvPr/>
        </p:nvPicPr>
        <p:blipFill>
          <a:blip r:embed="rId3"/>
          <a:stretch>
            <a:fillRect/>
          </a:stretch>
        </p:blipFill>
        <p:spPr>
          <a:xfrm>
            <a:off x="9625656" y="373380"/>
            <a:ext cx="2181807" cy="545452"/>
          </a:xfrm>
          <a:prstGeom prst="rect">
            <a:avLst/>
          </a:prstGeom>
        </p:spPr>
      </p:pic>
      <p:sp>
        <p:nvSpPr>
          <p:cNvPr id="4" name="Rektangel med afrundede hjørner i samme side 3">
            <a:extLst>
              <a:ext uri="{FF2B5EF4-FFF2-40B4-BE49-F238E27FC236}">
                <a16:creationId xmlns:a16="http://schemas.microsoft.com/office/drawing/2014/main" id="{760A5E33-C76E-0455-906F-D8E21D9BE6A6}"/>
              </a:ext>
            </a:extLst>
          </p:cNvPr>
          <p:cNvSpPr/>
          <p:nvPr/>
        </p:nvSpPr>
        <p:spPr>
          <a:xfrm rot="16200000">
            <a:off x="11160363" y="522041"/>
            <a:ext cx="1583219" cy="10350984"/>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5" name="Tekstfelt 4">
            <a:extLst>
              <a:ext uri="{FF2B5EF4-FFF2-40B4-BE49-F238E27FC236}">
                <a16:creationId xmlns:a16="http://schemas.microsoft.com/office/drawing/2014/main" id="{5012B1BA-8CEF-4C1D-9491-001BC34D2377}"/>
              </a:ext>
            </a:extLst>
          </p:cNvPr>
          <p:cNvSpPr txBox="1"/>
          <p:nvPr/>
        </p:nvSpPr>
        <p:spPr>
          <a:xfrm>
            <a:off x="7384724" y="5290572"/>
            <a:ext cx="4569313" cy="769441"/>
          </a:xfrm>
          <a:prstGeom prst="rect">
            <a:avLst/>
          </a:prstGeom>
          <a:noFill/>
        </p:spPr>
        <p:txBody>
          <a:bodyPr wrap="square">
            <a:spAutoFit/>
          </a:bodyPr>
          <a:lstStyle/>
          <a:p>
            <a:r>
              <a:rPr lang="da-DK" sz="2200" b="1" dirty="0">
                <a:solidFill>
                  <a:srgbClr val="272727"/>
                </a:solidFill>
                <a:latin typeface="Calibri" panose="020F0502020204030204" pitchFamily="34" charset="0"/>
                <a:ea typeface="Calibri" panose="020F0502020204030204" pitchFamily="34" charset="0"/>
                <a:cs typeface="Calibri" panose="020F0502020204030204" pitchFamily="34" charset="0"/>
              </a:rPr>
              <a:t>Hvad kan I komme med af eksempler på positive mikrohandlinger?</a:t>
            </a:r>
            <a:endParaRPr lang="da-DK" sz="2200" b="1">
              <a:solidFill>
                <a:srgbClr val="272727"/>
              </a:solidFill>
              <a:latin typeface="Calibri" panose="020F0502020204030204" pitchFamily="34" charset="0"/>
              <a:cs typeface="Calibri" panose="020F0502020204030204" pitchFamily="34" charset="0"/>
            </a:endParaRPr>
          </a:p>
        </p:txBody>
      </p:sp>
      <p:pic>
        <p:nvPicPr>
          <p:cNvPr id="8" name="Billede 7" descr="Et billede, der indeholder Grafik, skærmbillede, design&#10;&#10;Automatisk genereret beskrivelse">
            <a:extLst>
              <a:ext uri="{FF2B5EF4-FFF2-40B4-BE49-F238E27FC236}">
                <a16:creationId xmlns:a16="http://schemas.microsoft.com/office/drawing/2014/main" id="{791A33A8-7510-3EFA-A6FD-91F8F8E6AF50}"/>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2782784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B31C6FC-88DF-9B8A-300D-C87516EC37AD}"/>
              </a:ext>
            </a:extLst>
          </p:cNvPr>
          <p:cNvSpPr txBox="1"/>
          <p:nvPr/>
        </p:nvSpPr>
        <p:spPr>
          <a:xfrm>
            <a:off x="954272" y="1015219"/>
            <a:ext cx="5141727" cy="646331"/>
          </a:xfrm>
          <a:prstGeom prst="rect">
            <a:avLst/>
          </a:prstGeom>
          <a:noFill/>
        </p:spPr>
        <p:txBody>
          <a:bodyPr wrap="square" rtlCol="0">
            <a:spAutoFit/>
          </a:bodyPr>
          <a:lstStyle/>
          <a:p>
            <a:r>
              <a:rPr lang="da-DK" sz="3600" b="1" dirty="0">
                <a:solidFill>
                  <a:srgbClr val="272727"/>
                </a:solidFill>
                <a:latin typeface="Arial Black" panose="020B0604020202020204" pitchFamily="34" charset="0"/>
                <a:cs typeface="Arial Black" panose="020B0604020202020204" pitchFamily="34" charset="0"/>
              </a:rPr>
              <a:t>DAGSREJSEN</a:t>
            </a:r>
          </a:p>
        </p:txBody>
      </p:sp>
      <p:sp>
        <p:nvSpPr>
          <p:cNvPr id="5" name="Tekstfelt 4">
            <a:extLst>
              <a:ext uri="{FF2B5EF4-FFF2-40B4-BE49-F238E27FC236}">
                <a16:creationId xmlns:a16="http://schemas.microsoft.com/office/drawing/2014/main" id="{3FBAB189-B4EE-A985-216F-D0EFC3479D67}"/>
              </a:ext>
            </a:extLst>
          </p:cNvPr>
          <p:cNvSpPr txBox="1"/>
          <p:nvPr/>
        </p:nvSpPr>
        <p:spPr>
          <a:xfrm>
            <a:off x="954273" y="1915800"/>
            <a:ext cx="6473222" cy="584775"/>
          </a:xfrm>
          <a:prstGeom prst="rect">
            <a:avLst/>
          </a:prstGeom>
          <a:noFill/>
        </p:spPr>
        <p:txBody>
          <a:bodyPr wrap="square">
            <a:spAutoFit/>
          </a:bodyPr>
          <a:lstStyle/>
          <a:p>
            <a:r>
              <a:rPr lang="da-DK" sz="3200" dirty="0">
                <a:solidFill>
                  <a:srgbClr val="3C3C3B"/>
                </a:solidFill>
                <a:effectLst/>
                <a:latin typeface="Calibri" panose="020F0502020204030204" pitchFamily="34" charset="0"/>
                <a:cs typeface="Calibri" panose="020F0502020204030204" pitchFamily="34" charset="0"/>
              </a:rPr>
              <a:t>Hvordan ser din hverdag ud?</a:t>
            </a:r>
            <a:endParaRPr lang="da-DK" sz="3200">
              <a:solidFill>
                <a:srgbClr val="3C3C3B"/>
              </a:solidFill>
              <a:latin typeface="Calibri" panose="020F0502020204030204" pitchFamily="34" charset="0"/>
              <a:cs typeface="Calibri" panose="020F0502020204030204" pitchFamily="34" charset="0"/>
            </a:endParaRPr>
          </a:p>
        </p:txBody>
      </p:sp>
      <p:pic>
        <p:nvPicPr>
          <p:cNvPr id="21" name="Billede 20" descr="Et billede, der indeholder cykel, hjul, Landkøretøj, køretøj&#10;&#10;Automatisk genereret beskrivelse">
            <a:extLst>
              <a:ext uri="{FF2B5EF4-FFF2-40B4-BE49-F238E27FC236}">
                <a16:creationId xmlns:a16="http://schemas.microsoft.com/office/drawing/2014/main" id="{280B004D-8BC7-8E23-CAAC-7A7A94EC2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752" y="2835879"/>
            <a:ext cx="7181850" cy="4039791"/>
          </a:xfrm>
          <a:prstGeom prst="rect">
            <a:avLst/>
          </a:prstGeom>
        </p:spPr>
      </p:pic>
      <p:pic>
        <p:nvPicPr>
          <p:cNvPr id="2" name="Billede 1" descr="Et billede, der indeholder Grafik, skærmbillede, design&#10;&#10;Automatisk genereret beskrivelse">
            <a:extLst>
              <a:ext uri="{FF2B5EF4-FFF2-40B4-BE49-F238E27FC236}">
                <a16:creationId xmlns:a16="http://schemas.microsoft.com/office/drawing/2014/main" id="{1A0D5270-675B-9B26-2502-B5AC37771AB7}"/>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121564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D2847E-1D51-D805-18E4-15A934F64F71}"/>
              </a:ext>
            </a:extLst>
          </p:cNvPr>
          <p:cNvSpPr txBox="1"/>
          <p:nvPr/>
        </p:nvSpPr>
        <p:spPr>
          <a:xfrm>
            <a:off x="4805788" y="1029902"/>
            <a:ext cx="5189550" cy="1200329"/>
          </a:xfrm>
          <a:prstGeom prst="rect">
            <a:avLst/>
          </a:prstGeom>
          <a:noFill/>
        </p:spPr>
        <p:txBody>
          <a:bodyPr wrap="square" rtlCol="0">
            <a:spAutoFit/>
          </a:bodyPr>
          <a:lstStyle/>
          <a:p>
            <a:r>
              <a:rPr lang="da-DK" sz="3600" b="1" dirty="0">
                <a:solidFill>
                  <a:srgbClr val="FFFFFF"/>
                </a:solidFill>
                <a:latin typeface="Arial Black" panose="020B0604020202020204" pitchFamily="34" charset="0"/>
                <a:cs typeface="Arial Black" panose="020B0604020202020204" pitchFamily="34" charset="0"/>
              </a:rPr>
              <a:t>HVAD ER MENTAL SUNDHED?</a:t>
            </a:r>
          </a:p>
        </p:txBody>
      </p:sp>
      <p:sp>
        <p:nvSpPr>
          <p:cNvPr id="7" name="Tekstfelt 6">
            <a:extLst>
              <a:ext uri="{FF2B5EF4-FFF2-40B4-BE49-F238E27FC236}">
                <a16:creationId xmlns:a16="http://schemas.microsoft.com/office/drawing/2014/main" id="{2CDB4AB9-13FC-A81F-CC3F-E50F6210B827}"/>
              </a:ext>
            </a:extLst>
          </p:cNvPr>
          <p:cNvSpPr txBox="1"/>
          <p:nvPr/>
        </p:nvSpPr>
        <p:spPr>
          <a:xfrm>
            <a:off x="5182051" y="2635817"/>
            <a:ext cx="3273142" cy="830997"/>
          </a:xfrm>
          <a:prstGeom prst="rect">
            <a:avLst/>
          </a:prstGeom>
          <a:noFill/>
        </p:spPr>
        <p:txBody>
          <a:bodyPr wrap="square">
            <a:spAutoFit/>
          </a:bodyPr>
          <a:lstStyle/>
          <a:p>
            <a:r>
              <a:rPr lang="da-DK" sz="2400" dirty="0">
                <a:solidFill>
                  <a:srgbClr val="FFFFFF"/>
                </a:solidFill>
                <a:effectLst/>
                <a:latin typeface="Calibri" panose="020F0502020204030204" pitchFamily="34" charset="0"/>
                <a:cs typeface="Calibri" panose="020F0502020204030204" pitchFamily="34" charset="0"/>
              </a:rPr>
              <a:t>Hvad er mental sundhed og trivsel for jer?</a:t>
            </a:r>
            <a:endParaRPr lang="da-DK" sz="2400">
              <a:solidFill>
                <a:srgbClr val="FFFFFF"/>
              </a:solidFill>
              <a:latin typeface="Calibri" panose="020F0502020204030204" pitchFamily="34" charset="0"/>
              <a:cs typeface="Calibri" panose="020F0502020204030204" pitchFamily="34" charset="0"/>
            </a:endParaRPr>
          </a:p>
        </p:txBody>
      </p:sp>
      <p:sp>
        <p:nvSpPr>
          <p:cNvPr id="11" name="Tekstfelt 10">
            <a:extLst>
              <a:ext uri="{FF2B5EF4-FFF2-40B4-BE49-F238E27FC236}">
                <a16:creationId xmlns:a16="http://schemas.microsoft.com/office/drawing/2014/main" id="{7CD47F6B-E054-B7E1-B8DD-D914B675D00A}"/>
              </a:ext>
            </a:extLst>
          </p:cNvPr>
          <p:cNvSpPr txBox="1"/>
          <p:nvPr/>
        </p:nvSpPr>
        <p:spPr>
          <a:xfrm>
            <a:off x="5182052" y="3998225"/>
            <a:ext cx="3822823" cy="830997"/>
          </a:xfrm>
          <a:prstGeom prst="rect">
            <a:avLst/>
          </a:prstGeom>
          <a:noFill/>
        </p:spPr>
        <p:txBody>
          <a:bodyPr wrap="square">
            <a:spAutoFit/>
          </a:bodyPr>
          <a:lstStyle/>
          <a:p>
            <a:r>
              <a:rPr lang="da-DK" sz="2400" dirty="0">
                <a:solidFill>
                  <a:srgbClr val="FFFFFF"/>
                </a:solidFill>
                <a:effectLst/>
                <a:latin typeface="Calibri" panose="020F0502020204030204" pitchFamily="34" charset="0"/>
                <a:cs typeface="Calibri" panose="020F0502020204030204" pitchFamily="34" charset="0"/>
              </a:rPr>
              <a:t>Hvilke ting kan være med til at gøre, at I har det godt?</a:t>
            </a:r>
            <a:endParaRPr lang="da-DK" sz="2400">
              <a:solidFill>
                <a:srgbClr val="FFFFFF"/>
              </a:solidFill>
              <a:latin typeface="Calibri" panose="020F0502020204030204" pitchFamily="34" charset="0"/>
              <a:cs typeface="Calibri" panose="020F0502020204030204" pitchFamily="34" charset="0"/>
            </a:endParaRPr>
          </a:p>
        </p:txBody>
      </p:sp>
      <p:pic>
        <p:nvPicPr>
          <p:cNvPr id="22" name="Billede 21" descr="Et billede, der indeholder udendørs, tøj, sky, person&#10;&#10;Automatisk genereret beskrivelse">
            <a:extLst>
              <a:ext uri="{FF2B5EF4-FFF2-40B4-BE49-F238E27FC236}">
                <a16:creationId xmlns:a16="http://schemas.microsoft.com/office/drawing/2014/main" id="{1F082053-E4B9-A8C1-1FDA-D500DC4E5A60}"/>
              </a:ext>
            </a:extLst>
          </p:cNvPr>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44329" r="12636"/>
          <a:stretch/>
        </p:blipFill>
        <p:spPr>
          <a:xfrm>
            <a:off x="-1" y="0"/>
            <a:ext cx="4422369" cy="68580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4" name="Håndskrift 23">
                <a:extLst>
                  <a:ext uri="{FF2B5EF4-FFF2-40B4-BE49-F238E27FC236}">
                    <a16:creationId xmlns:a16="http://schemas.microsoft.com/office/drawing/2014/main" id="{F63E62E7-4EB3-CD5F-97F0-096BB50290AC}"/>
                  </a:ext>
                </a:extLst>
              </p14:cNvPr>
              <p14:cNvContentPartPr/>
              <p14:nvPr/>
            </p14:nvContentPartPr>
            <p14:xfrm>
              <a:off x="6646888" y="1920600"/>
              <a:ext cx="360" cy="360"/>
            </p14:xfrm>
          </p:contentPart>
        </mc:Choice>
        <mc:Fallback xmlns="">
          <p:pic>
            <p:nvPicPr>
              <p:cNvPr id="24" name="Håndskrift 23">
                <a:extLst>
                  <a:ext uri="{FF2B5EF4-FFF2-40B4-BE49-F238E27FC236}">
                    <a16:creationId xmlns:a16="http://schemas.microsoft.com/office/drawing/2014/main" id="{F63E62E7-4EB3-CD5F-97F0-096BB50290AC}"/>
                  </a:ext>
                </a:extLst>
              </p:cNvPr>
              <p:cNvPicPr/>
              <p:nvPr/>
            </p:nvPicPr>
            <p:blipFill>
              <a:blip r:embed="rId6"/>
              <a:stretch>
                <a:fillRect/>
              </a:stretch>
            </p:blipFill>
            <p:spPr>
              <a:xfrm>
                <a:off x="6628888" y="1812600"/>
                <a:ext cx="36000" cy="216000"/>
              </a:xfrm>
              <a:prstGeom prst="rect">
                <a:avLst/>
              </a:prstGeom>
            </p:spPr>
          </p:pic>
        </mc:Fallback>
      </mc:AlternateContent>
      <p:pic>
        <p:nvPicPr>
          <p:cNvPr id="57" name="Billede 56">
            <a:extLst>
              <a:ext uri="{FF2B5EF4-FFF2-40B4-BE49-F238E27FC236}">
                <a16:creationId xmlns:a16="http://schemas.microsoft.com/office/drawing/2014/main" id="{99952F62-282E-9E11-FE38-FD9EC5E6F42F}"/>
              </a:ext>
            </a:extLst>
          </p:cNvPr>
          <p:cNvPicPr>
            <a:picLocks noChangeAspect="1"/>
          </p:cNvPicPr>
          <p:nvPr/>
        </p:nvPicPr>
        <p:blipFill>
          <a:blip r:embed="rId7">
            <a:lum bright="70000" contrast="-70000"/>
          </a:blip>
          <a:stretch>
            <a:fillRect/>
          </a:stretch>
        </p:blipFill>
        <p:spPr>
          <a:xfrm>
            <a:off x="4761533" y="2780346"/>
            <a:ext cx="329259" cy="211667"/>
          </a:xfrm>
          <a:prstGeom prst="rect">
            <a:avLst/>
          </a:prstGeom>
        </p:spPr>
      </p:pic>
      <p:pic>
        <p:nvPicPr>
          <p:cNvPr id="58" name="Billede 57">
            <a:extLst>
              <a:ext uri="{FF2B5EF4-FFF2-40B4-BE49-F238E27FC236}">
                <a16:creationId xmlns:a16="http://schemas.microsoft.com/office/drawing/2014/main" id="{D0328C9E-97B7-B943-BF89-CAB9E6ED9A71}"/>
              </a:ext>
            </a:extLst>
          </p:cNvPr>
          <p:cNvPicPr>
            <a:picLocks noChangeAspect="1"/>
          </p:cNvPicPr>
          <p:nvPr/>
        </p:nvPicPr>
        <p:blipFill>
          <a:blip r:embed="rId7">
            <a:lum bright="70000" contrast="-70000"/>
          </a:blip>
          <a:stretch>
            <a:fillRect/>
          </a:stretch>
        </p:blipFill>
        <p:spPr>
          <a:xfrm rot="10800000" flipH="1">
            <a:off x="4737041" y="4133573"/>
            <a:ext cx="361616" cy="232467"/>
          </a:xfrm>
          <a:prstGeom prst="rect">
            <a:avLst/>
          </a:prstGeom>
        </p:spPr>
      </p:pic>
      <p:pic>
        <p:nvPicPr>
          <p:cNvPr id="4" name="Billede 3">
            <a:extLst>
              <a:ext uri="{FF2B5EF4-FFF2-40B4-BE49-F238E27FC236}">
                <a16:creationId xmlns:a16="http://schemas.microsoft.com/office/drawing/2014/main" id="{CE1FC287-BB5B-3B8A-9667-F6C060F43ACC}"/>
              </a:ext>
            </a:extLst>
          </p:cNvPr>
          <p:cNvPicPr>
            <a:picLocks noChangeAspect="1"/>
          </p:cNvPicPr>
          <p:nvPr/>
        </p:nvPicPr>
        <p:blipFill>
          <a:blip r:embed="rId8"/>
          <a:stretch>
            <a:fillRect/>
          </a:stretch>
        </p:blipFill>
        <p:spPr>
          <a:xfrm>
            <a:off x="9625656" y="373380"/>
            <a:ext cx="2181807" cy="545452"/>
          </a:xfrm>
          <a:prstGeom prst="rect">
            <a:avLst/>
          </a:prstGeom>
        </p:spPr>
      </p:pic>
    </p:spTree>
    <p:extLst>
      <p:ext uri="{BB962C8B-B14F-4D97-AF65-F5344CB8AC3E}">
        <p14:creationId xmlns:p14="http://schemas.microsoft.com/office/powerpoint/2010/main" val="3177897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CFA2C8A-9DAE-607D-2FD6-6B1DD54F8246}"/>
              </a:ext>
            </a:extLst>
          </p:cNvPr>
          <p:cNvPicPr>
            <a:picLocks noChangeAspect="1"/>
          </p:cNvPicPr>
          <p:nvPr/>
        </p:nvPicPr>
        <p:blipFill rotWithShape="1">
          <a:blip r:embed="rId3"/>
          <a:srcRect l="8679" t="4490" r="8262" b="2833"/>
          <a:stretch/>
        </p:blipFill>
        <p:spPr>
          <a:xfrm rot="16200000">
            <a:off x="8384076" y="3871725"/>
            <a:ext cx="2483160" cy="2483160"/>
          </a:xfrm>
          <a:prstGeom prst="ellipse">
            <a:avLst/>
          </a:prstGeom>
        </p:spPr>
      </p:pic>
      <p:pic>
        <p:nvPicPr>
          <p:cNvPr id="3" name="Billede 2">
            <a:extLst>
              <a:ext uri="{FF2B5EF4-FFF2-40B4-BE49-F238E27FC236}">
                <a16:creationId xmlns:a16="http://schemas.microsoft.com/office/drawing/2014/main" id="{4D7AAE22-887E-EE11-7DCC-1ECD83204269}"/>
              </a:ext>
            </a:extLst>
          </p:cNvPr>
          <p:cNvPicPr>
            <a:picLocks noChangeAspect="1"/>
          </p:cNvPicPr>
          <p:nvPr/>
        </p:nvPicPr>
        <p:blipFill rotWithShape="1">
          <a:blip r:embed="rId4"/>
          <a:srcRect l="4816" t="4491" r="5750" b="7202"/>
          <a:stretch/>
        </p:blipFill>
        <p:spPr>
          <a:xfrm rot="16200000">
            <a:off x="4856677" y="3886217"/>
            <a:ext cx="2479381" cy="2477181"/>
          </a:xfrm>
          <a:prstGeom prst="ellipse">
            <a:avLst/>
          </a:prstGeom>
        </p:spPr>
      </p:pic>
      <p:pic>
        <p:nvPicPr>
          <p:cNvPr id="2" name="Billede 1">
            <a:extLst>
              <a:ext uri="{FF2B5EF4-FFF2-40B4-BE49-F238E27FC236}">
                <a16:creationId xmlns:a16="http://schemas.microsoft.com/office/drawing/2014/main" id="{DB1FB644-781D-7982-C707-B9840E71790F}"/>
              </a:ext>
            </a:extLst>
          </p:cNvPr>
          <p:cNvPicPr>
            <a:picLocks noChangeAspect="1"/>
          </p:cNvPicPr>
          <p:nvPr/>
        </p:nvPicPr>
        <p:blipFill rotWithShape="1">
          <a:blip r:embed="rId5"/>
          <a:srcRect l="5186" t="7203" r="8262" b="2833"/>
          <a:stretch/>
        </p:blipFill>
        <p:spPr>
          <a:xfrm rot="16200000">
            <a:off x="1328791" y="3874717"/>
            <a:ext cx="2483159" cy="2477176"/>
          </a:xfrm>
          <a:prstGeom prst="ellipse">
            <a:avLst/>
          </a:prstGeom>
        </p:spPr>
      </p:pic>
      <p:sp>
        <p:nvSpPr>
          <p:cNvPr id="4" name="Tekstfelt 3">
            <a:extLst>
              <a:ext uri="{FF2B5EF4-FFF2-40B4-BE49-F238E27FC236}">
                <a16:creationId xmlns:a16="http://schemas.microsoft.com/office/drawing/2014/main" id="{083139F0-55F7-7DC2-097F-4380CAB51045}"/>
              </a:ext>
            </a:extLst>
          </p:cNvPr>
          <p:cNvSpPr txBox="1"/>
          <p:nvPr/>
        </p:nvSpPr>
        <p:spPr>
          <a:xfrm>
            <a:off x="954272" y="1015219"/>
            <a:ext cx="5141727" cy="646331"/>
          </a:xfrm>
          <a:prstGeom prst="rect">
            <a:avLst/>
          </a:prstGeom>
          <a:noFill/>
        </p:spPr>
        <p:txBody>
          <a:bodyPr wrap="square" rtlCol="0">
            <a:spAutoFit/>
          </a:bodyPr>
          <a:lstStyle/>
          <a:p>
            <a:r>
              <a:rPr lang="da-DK" sz="3600" b="1" dirty="0">
                <a:solidFill>
                  <a:srgbClr val="272727"/>
                </a:solidFill>
                <a:latin typeface="Arial Black" panose="020B0604020202020204" pitchFamily="34" charset="0"/>
                <a:cs typeface="Arial Black" panose="020B0604020202020204" pitchFamily="34" charset="0"/>
              </a:rPr>
              <a:t>MENTAL SUNDHED</a:t>
            </a:r>
          </a:p>
        </p:txBody>
      </p:sp>
      <p:sp>
        <p:nvSpPr>
          <p:cNvPr id="5" name="Tekstfelt 4">
            <a:extLst>
              <a:ext uri="{FF2B5EF4-FFF2-40B4-BE49-F238E27FC236}">
                <a16:creationId xmlns:a16="http://schemas.microsoft.com/office/drawing/2014/main" id="{D9841B9C-E46F-51D7-3B3C-A0C1DF4D4929}"/>
              </a:ext>
            </a:extLst>
          </p:cNvPr>
          <p:cNvSpPr txBox="1"/>
          <p:nvPr/>
        </p:nvSpPr>
        <p:spPr>
          <a:xfrm>
            <a:off x="954273" y="2005740"/>
            <a:ext cx="4822712" cy="1200329"/>
          </a:xfrm>
          <a:prstGeom prst="rect">
            <a:avLst/>
          </a:prstGeom>
          <a:noFill/>
        </p:spPr>
        <p:txBody>
          <a:bodyPr wrap="square">
            <a:spAutoFit/>
          </a:bodyPr>
          <a:lstStyle/>
          <a:p>
            <a:r>
              <a:rPr lang="da-DK" sz="2400" dirty="0">
                <a:solidFill>
                  <a:srgbClr val="3C3C3B"/>
                </a:solidFill>
                <a:effectLst/>
                <a:latin typeface="Calibri" panose="020F0502020204030204" pitchFamily="34" charset="0"/>
                <a:cs typeface="Calibri" panose="020F0502020204030204" pitchFamily="34" charset="0"/>
              </a:rPr>
              <a:t>Det er vigtigt, at vores krop fungerer, men det er mindst lige så vigtigt, at vi trives og har det godt. </a:t>
            </a:r>
            <a:endParaRPr lang="da-DK" sz="2400">
              <a:solidFill>
                <a:srgbClr val="3C3C3B"/>
              </a:solidFill>
              <a:latin typeface="Calibri" panose="020F0502020204030204" pitchFamily="34" charset="0"/>
              <a:cs typeface="Calibri" panose="020F0502020204030204" pitchFamily="34" charset="0"/>
            </a:endParaRPr>
          </a:p>
        </p:txBody>
      </p:sp>
      <p:pic>
        <p:nvPicPr>
          <p:cNvPr id="11" name="Billede 10">
            <a:extLst>
              <a:ext uri="{FF2B5EF4-FFF2-40B4-BE49-F238E27FC236}">
                <a16:creationId xmlns:a16="http://schemas.microsoft.com/office/drawing/2014/main" id="{FFF3DBC3-9AA2-9F94-F3B0-449DB3A0F531}"/>
              </a:ext>
            </a:extLst>
          </p:cNvPr>
          <p:cNvPicPr>
            <a:picLocks noChangeAspect="1"/>
          </p:cNvPicPr>
          <p:nvPr/>
        </p:nvPicPr>
        <p:blipFill>
          <a:blip r:embed="rId6">
            <a:biLevel thresh="25000"/>
          </a:blip>
          <a:stretch>
            <a:fillRect/>
          </a:stretch>
        </p:blipFill>
        <p:spPr>
          <a:xfrm>
            <a:off x="2217346" y="4285981"/>
            <a:ext cx="706049" cy="791262"/>
          </a:xfrm>
          <a:prstGeom prst="rect">
            <a:avLst/>
          </a:prstGeom>
        </p:spPr>
      </p:pic>
      <p:pic>
        <p:nvPicPr>
          <p:cNvPr id="12" name="Billede 11">
            <a:extLst>
              <a:ext uri="{FF2B5EF4-FFF2-40B4-BE49-F238E27FC236}">
                <a16:creationId xmlns:a16="http://schemas.microsoft.com/office/drawing/2014/main" id="{C312107E-3574-E0CE-EAD2-4F5091E8CCD0}"/>
              </a:ext>
            </a:extLst>
          </p:cNvPr>
          <p:cNvPicPr>
            <a:picLocks noChangeAspect="1"/>
          </p:cNvPicPr>
          <p:nvPr/>
        </p:nvPicPr>
        <p:blipFill>
          <a:blip r:embed="rId7">
            <a:biLevel thresh="25000"/>
          </a:blip>
          <a:stretch>
            <a:fillRect/>
          </a:stretch>
        </p:blipFill>
        <p:spPr>
          <a:xfrm>
            <a:off x="5846601" y="4262189"/>
            <a:ext cx="545916" cy="838846"/>
          </a:xfrm>
          <a:prstGeom prst="rect">
            <a:avLst/>
          </a:prstGeom>
        </p:spPr>
      </p:pic>
      <p:pic>
        <p:nvPicPr>
          <p:cNvPr id="13" name="Billede 12">
            <a:extLst>
              <a:ext uri="{FF2B5EF4-FFF2-40B4-BE49-F238E27FC236}">
                <a16:creationId xmlns:a16="http://schemas.microsoft.com/office/drawing/2014/main" id="{507F0C21-CCB1-8789-CF25-AE68712210CD}"/>
              </a:ext>
            </a:extLst>
          </p:cNvPr>
          <p:cNvPicPr>
            <a:picLocks noChangeAspect="1"/>
          </p:cNvPicPr>
          <p:nvPr/>
        </p:nvPicPr>
        <p:blipFill>
          <a:blip r:embed="rId8">
            <a:biLevel thresh="25000"/>
          </a:blip>
          <a:stretch>
            <a:fillRect/>
          </a:stretch>
        </p:blipFill>
        <p:spPr>
          <a:xfrm>
            <a:off x="9264069" y="4254284"/>
            <a:ext cx="723172" cy="854657"/>
          </a:xfrm>
          <a:prstGeom prst="rect">
            <a:avLst/>
          </a:prstGeom>
        </p:spPr>
      </p:pic>
      <p:sp>
        <p:nvSpPr>
          <p:cNvPr id="22" name="Tekstfelt 21">
            <a:extLst>
              <a:ext uri="{FF2B5EF4-FFF2-40B4-BE49-F238E27FC236}">
                <a16:creationId xmlns:a16="http://schemas.microsoft.com/office/drawing/2014/main" id="{C120ECE9-1F2B-648C-9A0F-00CE40416EEF}"/>
              </a:ext>
            </a:extLst>
          </p:cNvPr>
          <p:cNvSpPr txBox="1"/>
          <p:nvPr/>
        </p:nvSpPr>
        <p:spPr>
          <a:xfrm>
            <a:off x="1448188" y="5320630"/>
            <a:ext cx="2244364" cy="523220"/>
          </a:xfrm>
          <a:prstGeom prst="rect">
            <a:avLst/>
          </a:prstGeom>
          <a:noFill/>
        </p:spPr>
        <p:txBody>
          <a:bodyPr wrap="square">
            <a:spAutoFit/>
          </a:bodyPr>
          <a:lstStyle/>
          <a:p>
            <a:pPr algn="ctr"/>
            <a:r>
              <a:rPr lang="da-DK" sz="1400" b="1" dirty="0">
                <a:solidFill>
                  <a:srgbClr val="FFFFFF"/>
                </a:solidFill>
                <a:effectLst/>
                <a:latin typeface="Arial Black" panose="020B0604020202020204" pitchFamily="34" charset="0"/>
                <a:cs typeface="Arial Black" panose="020B0604020202020204" pitchFamily="34" charset="0"/>
              </a:rPr>
              <a:t>GØR NOGET </a:t>
            </a:r>
          </a:p>
          <a:p>
            <a:pPr algn="ctr"/>
            <a:r>
              <a:rPr lang="da-DK" sz="1400" b="1" dirty="0">
                <a:solidFill>
                  <a:srgbClr val="FFFFFF"/>
                </a:solidFill>
                <a:effectLst/>
                <a:latin typeface="Arial Black" panose="020B0604020202020204" pitchFamily="34" charset="0"/>
                <a:cs typeface="Arial Black" panose="020B0604020202020204" pitchFamily="34" charset="0"/>
              </a:rPr>
              <a:t>AKTIVT</a:t>
            </a:r>
            <a:endParaRPr lang="da-DK" sz="1400" b="1">
              <a:solidFill>
                <a:srgbClr val="FFFFFF"/>
              </a:solidFill>
              <a:latin typeface="Arial Black" panose="020B0604020202020204" pitchFamily="34" charset="0"/>
              <a:cs typeface="Arial Black" panose="020B0604020202020204" pitchFamily="34" charset="0"/>
            </a:endParaRPr>
          </a:p>
        </p:txBody>
      </p:sp>
      <p:sp>
        <p:nvSpPr>
          <p:cNvPr id="23" name="Tekstfelt 22">
            <a:extLst>
              <a:ext uri="{FF2B5EF4-FFF2-40B4-BE49-F238E27FC236}">
                <a16:creationId xmlns:a16="http://schemas.microsoft.com/office/drawing/2014/main" id="{21A72E61-7F84-FAEA-5CCC-ED857BDAEAA5}"/>
              </a:ext>
            </a:extLst>
          </p:cNvPr>
          <p:cNvSpPr txBox="1"/>
          <p:nvPr/>
        </p:nvSpPr>
        <p:spPr>
          <a:xfrm>
            <a:off x="4944920" y="5359964"/>
            <a:ext cx="2302894" cy="531614"/>
          </a:xfrm>
          <a:prstGeom prst="rect">
            <a:avLst/>
          </a:prstGeom>
          <a:noFill/>
        </p:spPr>
        <p:txBody>
          <a:bodyPr wrap="square">
            <a:spAutoFit/>
          </a:bodyPr>
          <a:lstStyle/>
          <a:p>
            <a:pPr algn="ctr"/>
            <a:r>
              <a:rPr lang="da-DK" sz="1400" b="1" dirty="0">
                <a:solidFill>
                  <a:srgbClr val="FFFFFF"/>
                </a:solidFill>
                <a:effectLst/>
                <a:latin typeface="Arial Black" panose="020B0604020202020204" pitchFamily="34" charset="0"/>
                <a:cs typeface="Arial Black" panose="020B0604020202020204" pitchFamily="34" charset="0"/>
              </a:rPr>
              <a:t>GØR NOGET SAMMEN</a:t>
            </a:r>
            <a:endParaRPr lang="da-DK" sz="1400" b="1">
              <a:solidFill>
                <a:srgbClr val="FFFFFF"/>
              </a:solidFill>
              <a:latin typeface="Arial Black" panose="020B0604020202020204" pitchFamily="34" charset="0"/>
              <a:cs typeface="Arial Black" panose="020B0604020202020204" pitchFamily="34" charset="0"/>
            </a:endParaRPr>
          </a:p>
        </p:txBody>
      </p:sp>
      <p:sp>
        <p:nvSpPr>
          <p:cNvPr id="24" name="Tekstfelt 23">
            <a:extLst>
              <a:ext uri="{FF2B5EF4-FFF2-40B4-BE49-F238E27FC236}">
                <a16:creationId xmlns:a16="http://schemas.microsoft.com/office/drawing/2014/main" id="{F708C956-2AAD-6A10-0E96-331E600BA5C6}"/>
              </a:ext>
            </a:extLst>
          </p:cNvPr>
          <p:cNvSpPr txBox="1"/>
          <p:nvPr/>
        </p:nvSpPr>
        <p:spPr>
          <a:xfrm>
            <a:off x="8168399" y="5358911"/>
            <a:ext cx="2914515" cy="531614"/>
          </a:xfrm>
          <a:prstGeom prst="rect">
            <a:avLst/>
          </a:prstGeom>
          <a:noFill/>
        </p:spPr>
        <p:txBody>
          <a:bodyPr wrap="square">
            <a:spAutoFit/>
          </a:bodyPr>
          <a:lstStyle/>
          <a:p>
            <a:pPr algn="ctr"/>
            <a:r>
              <a:rPr lang="da-DK" sz="1400" b="1" dirty="0">
                <a:solidFill>
                  <a:srgbClr val="FFFFFF"/>
                </a:solidFill>
                <a:effectLst/>
                <a:latin typeface="Arial Black" panose="020B0604020202020204" pitchFamily="34" charset="0"/>
                <a:cs typeface="Arial Black" panose="020B0604020202020204" pitchFamily="34" charset="0"/>
              </a:rPr>
              <a:t>GØR NOGET MENINGSFULDT</a:t>
            </a:r>
            <a:endParaRPr lang="da-DK" sz="1400" b="1">
              <a:solidFill>
                <a:srgbClr val="FFFFFF"/>
              </a:solidFill>
              <a:latin typeface="Arial Black" panose="020B0604020202020204" pitchFamily="34" charset="0"/>
              <a:cs typeface="Arial Black" panose="020B0604020202020204" pitchFamily="34" charset="0"/>
            </a:endParaRPr>
          </a:p>
        </p:txBody>
      </p:sp>
      <p:sp>
        <p:nvSpPr>
          <p:cNvPr id="6" name="Tekstfelt 5">
            <a:extLst>
              <a:ext uri="{FF2B5EF4-FFF2-40B4-BE49-F238E27FC236}">
                <a16:creationId xmlns:a16="http://schemas.microsoft.com/office/drawing/2014/main" id="{C4B3995A-F4D8-DC9B-58B2-AC1AC50C27D6}"/>
              </a:ext>
            </a:extLst>
          </p:cNvPr>
          <p:cNvSpPr txBox="1"/>
          <p:nvPr/>
        </p:nvSpPr>
        <p:spPr>
          <a:xfrm>
            <a:off x="6366532" y="2005739"/>
            <a:ext cx="4626362" cy="1200329"/>
          </a:xfrm>
          <a:prstGeom prst="rect">
            <a:avLst/>
          </a:prstGeom>
          <a:noFill/>
        </p:spPr>
        <p:txBody>
          <a:bodyPr wrap="square">
            <a:spAutoFit/>
          </a:bodyPr>
          <a:lstStyle/>
          <a:p>
            <a:r>
              <a:rPr lang="da-DK" sz="2400" dirty="0">
                <a:solidFill>
                  <a:srgbClr val="3C3C3B"/>
                </a:solidFill>
                <a:effectLst/>
                <a:latin typeface="Calibri" panose="020F0502020204030204" pitchFamily="34" charset="0"/>
                <a:cs typeface="Calibri" panose="020F0502020204030204" pitchFamily="34" charset="0"/>
              </a:rPr>
              <a:t>ABC for mental sundhed har kogt forskningen om mental sundhed ned til </a:t>
            </a:r>
            <a:r>
              <a:rPr lang="da-DK" sz="2400" b="1" u="sng" dirty="0">
                <a:solidFill>
                  <a:srgbClr val="3C3C3B"/>
                </a:solidFill>
                <a:effectLst/>
                <a:latin typeface="Calibri" panose="020F0502020204030204" pitchFamily="34" charset="0"/>
                <a:cs typeface="Calibri" panose="020F0502020204030204" pitchFamily="34" charset="0"/>
              </a:rPr>
              <a:t>tre enkle huskeregler:</a:t>
            </a:r>
            <a:endParaRPr lang="da-DK" sz="2400" b="1" u="sng">
              <a:solidFill>
                <a:srgbClr val="3C3C3B"/>
              </a:solidFill>
              <a:latin typeface="Calibri" panose="020F0502020204030204" pitchFamily="34" charset="0"/>
              <a:cs typeface="Calibri" panose="020F0502020204030204" pitchFamily="34" charset="0"/>
            </a:endParaRPr>
          </a:p>
        </p:txBody>
      </p:sp>
      <p:pic>
        <p:nvPicPr>
          <p:cNvPr id="8" name="Billede 7" descr="Et billede, der indeholder Grafik, skærmbillede, design&#10;&#10;Automatisk genereret beskrivelse">
            <a:extLst>
              <a:ext uri="{FF2B5EF4-FFF2-40B4-BE49-F238E27FC236}">
                <a16:creationId xmlns:a16="http://schemas.microsoft.com/office/drawing/2014/main" id="{3BD054F7-09B4-87F8-8FD5-C1425DE882A7}"/>
              </a:ext>
            </a:extLst>
          </p:cNvPr>
          <p:cNvPicPr>
            <a:picLocks noChangeAspect="1"/>
          </p:cNvPicPr>
          <p:nvPr/>
        </p:nvPicPr>
        <p:blipFill>
          <a:blip r:embed="rId9">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1934888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48187B2E-3377-D9EA-38BE-197ECABB6DFC}"/>
              </a:ext>
            </a:extLst>
          </p:cNvPr>
          <p:cNvSpPr/>
          <p:nvPr/>
        </p:nvSpPr>
        <p:spPr>
          <a:xfrm>
            <a:off x="1" y="0"/>
            <a:ext cx="77707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8" name="Billede 7">
            <a:extLst>
              <a:ext uri="{FF2B5EF4-FFF2-40B4-BE49-F238E27FC236}">
                <a16:creationId xmlns:a16="http://schemas.microsoft.com/office/drawing/2014/main" id="{8EDFCA1F-17CB-B1A7-4D37-66044B8D0CF7}"/>
              </a:ext>
            </a:extLst>
          </p:cNvPr>
          <p:cNvPicPr>
            <a:picLocks/>
          </p:cNvPicPr>
          <p:nvPr/>
        </p:nvPicPr>
        <p:blipFill rotWithShape="1">
          <a:blip r:embed="rId3"/>
          <a:srcRect l="5186" t="7203" r="8262" b="2833"/>
          <a:stretch/>
        </p:blipFill>
        <p:spPr>
          <a:xfrm rot="5400000">
            <a:off x="2759640" y="-2350783"/>
            <a:ext cx="1356869" cy="7485755"/>
          </a:xfrm>
          <a:prstGeom prst="round2SameRect">
            <a:avLst>
              <a:gd name="adj1" fmla="val 50000"/>
              <a:gd name="adj2" fmla="val 0"/>
            </a:avLst>
          </a:prstGeom>
        </p:spPr>
      </p:pic>
      <p:sp>
        <p:nvSpPr>
          <p:cNvPr id="9" name="Pladsholder til indhold 8">
            <a:extLst>
              <a:ext uri="{FF2B5EF4-FFF2-40B4-BE49-F238E27FC236}">
                <a16:creationId xmlns:a16="http://schemas.microsoft.com/office/drawing/2014/main" id="{B6848CF7-169A-122C-BD4C-6AD3BCEE0619}"/>
              </a:ext>
            </a:extLst>
          </p:cNvPr>
          <p:cNvSpPr>
            <a:spLocks noGrp="1"/>
          </p:cNvSpPr>
          <p:nvPr>
            <p:ph idx="1"/>
          </p:nvPr>
        </p:nvSpPr>
        <p:spPr>
          <a:xfrm>
            <a:off x="13665143" y="-205699"/>
            <a:ext cx="10197664" cy="4694047"/>
          </a:xfrm>
        </p:spPr>
        <p:txBody>
          <a:bodyPr>
            <a:normAutofit fontScale="62500" lnSpcReduction="20000"/>
          </a:bodyPr>
          <a:lstStyle/>
          <a:p>
            <a:pPr marL="0" indent="0" algn="l">
              <a:lnSpc>
                <a:spcPct val="120000"/>
              </a:lnSpc>
              <a:buNone/>
            </a:pPr>
            <a:r>
              <a:rPr lang="da-DK" b="0" i="0" dirty="0">
                <a:solidFill>
                  <a:srgbClr val="252525"/>
                </a:solidFill>
                <a:effectLst/>
              </a:rPr>
              <a:t>Du kan holde dig </a:t>
            </a:r>
            <a:r>
              <a:rPr lang="da-DK" b="1" dirty="0">
                <a:solidFill>
                  <a:srgbClr val="252525"/>
                </a:solidFill>
                <a:effectLst/>
              </a:rPr>
              <a:t>fysisk aktiv </a:t>
            </a:r>
            <a:r>
              <a:rPr lang="da-DK" b="0" i="0" dirty="0">
                <a:solidFill>
                  <a:srgbClr val="252525"/>
                </a:solidFill>
                <a:effectLst/>
              </a:rPr>
              <a:t>på utallige måder og på mange forskellige niveauer. Ved at gå en tur, spille fodbold, træne, svømme en tur, danse til din yndlingssang eller rydde op derhjemme.</a:t>
            </a:r>
          </a:p>
          <a:p>
            <a:pPr marL="0" indent="0" algn="l">
              <a:lnSpc>
                <a:spcPct val="120000"/>
              </a:lnSpc>
              <a:buNone/>
            </a:pPr>
            <a:r>
              <a:rPr lang="da-DK" b="0" i="0" dirty="0">
                <a:solidFill>
                  <a:srgbClr val="252525"/>
                </a:solidFill>
                <a:effectLst/>
              </a:rPr>
              <a:t>Du kan holde dig </a:t>
            </a:r>
            <a:r>
              <a:rPr lang="da-DK" b="1" dirty="0">
                <a:solidFill>
                  <a:srgbClr val="252525"/>
                </a:solidFill>
                <a:effectLst/>
              </a:rPr>
              <a:t>socialt aktiv </a:t>
            </a:r>
            <a:r>
              <a:rPr lang="da-DK" b="0" i="0" dirty="0">
                <a:solidFill>
                  <a:srgbClr val="252525"/>
                </a:solidFill>
                <a:effectLst/>
              </a:rPr>
              <a:t>ved at bruge tid med din familie eller venner, du kan tale med dine naboer, du kan synge i kor, være med i en klub, melde dig ind i en forening eller deltage i sociale ting.</a:t>
            </a:r>
          </a:p>
          <a:p>
            <a:pPr marL="0" indent="0" algn="l">
              <a:lnSpc>
                <a:spcPct val="120000"/>
              </a:lnSpc>
              <a:buNone/>
            </a:pPr>
            <a:r>
              <a:rPr lang="da-DK" b="0" i="0" dirty="0">
                <a:solidFill>
                  <a:srgbClr val="252525"/>
                </a:solidFill>
                <a:effectLst/>
              </a:rPr>
              <a:t>Du kan holde dig </a:t>
            </a:r>
            <a:r>
              <a:rPr lang="da-DK" b="1" dirty="0">
                <a:solidFill>
                  <a:srgbClr val="252525"/>
                </a:solidFill>
                <a:effectLst/>
              </a:rPr>
              <a:t>mentalt aktiv </a:t>
            </a:r>
            <a:r>
              <a:rPr lang="da-DK" b="0" i="0" dirty="0">
                <a:solidFill>
                  <a:srgbClr val="252525"/>
                </a:solidFill>
                <a:effectLst/>
              </a:rPr>
              <a:t>ved at læse en bog, spille et spil, gå i biografen, besøge et museum eller reparere cyklen. Det handler kort sagt om at gøre noget, der kræver koncentration.</a:t>
            </a:r>
          </a:p>
          <a:p>
            <a:pPr marL="0" indent="0" algn="l">
              <a:lnSpc>
                <a:spcPct val="120000"/>
              </a:lnSpc>
              <a:buNone/>
            </a:pPr>
            <a:r>
              <a:rPr lang="da-DK" b="0" i="0" dirty="0">
                <a:solidFill>
                  <a:srgbClr val="252525"/>
                </a:solidFill>
                <a:effectLst/>
              </a:rPr>
              <a:t>Du kan holde dig </a:t>
            </a:r>
            <a:r>
              <a:rPr lang="da-DK" b="1" dirty="0">
                <a:solidFill>
                  <a:srgbClr val="252525"/>
                </a:solidFill>
                <a:effectLst/>
              </a:rPr>
              <a:t>spirituelt aktiv </a:t>
            </a:r>
            <a:r>
              <a:rPr lang="da-DK" b="0" i="0" dirty="0">
                <a:solidFill>
                  <a:srgbClr val="252525"/>
                </a:solidFill>
                <a:effectLst/>
              </a:rPr>
              <a:t>ved at gå en stille tur i parken, meditere eller dyrke yoga. Eller blot tale med en ven om de store spørgsmål i livet. Det handler overordnet om ro og fordybelse.</a:t>
            </a:r>
          </a:p>
          <a:p>
            <a:pPr marL="0" indent="0" algn="l">
              <a:lnSpc>
                <a:spcPct val="120000"/>
              </a:lnSpc>
              <a:buNone/>
            </a:pPr>
            <a:endParaRPr lang="da-DK" b="1" i="0" dirty="0">
              <a:solidFill>
                <a:srgbClr val="252525"/>
              </a:solidFill>
              <a:effectLst/>
            </a:endParaRPr>
          </a:p>
          <a:p>
            <a:pPr marL="0" indent="0" algn="l">
              <a:lnSpc>
                <a:spcPct val="120000"/>
              </a:lnSpc>
              <a:buNone/>
            </a:pPr>
            <a:r>
              <a:rPr lang="da-DK" b="1" i="0" dirty="0">
                <a:solidFill>
                  <a:srgbClr val="252525"/>
                </a:solidFill>
                <a:effectLst/>
              </a:rPr>
              <a:t>Hvorfor virker det?</a:t>
            </a:r>
          </a:p>
          <a:p>
            <a:pPr marL="0" indent="0" algn="l">
              <a:lnSpc>
                <a:spcPct val="120000"/>
              </a:lnSpc>
              <a:buNone/>
            </a:pPr>
            <a:r>
              <a:rPr lang="da-DK" b="0" i="0" dirty="0">
                <a:solidFill>
                  <a:srgbClr val="252525"/>
                </a:solidFill>
                <a:effectLst/>
              </a:rPr>
              <a:t>Forskning viser, at mennesker, der holder sig fysisk, mentalt, socialt og spirituelt aktive, har bedre mental sundhed end dem, der ikke gør. Når vi holder os aktive, føler vi os gladere, og vi får samtidig lettere ved at håndtere dagligdagens udfordringer. Derudover kan det lindre psykiske lidelser såsom angst og depression.</a:t>
            </a:r>
          </a:p>
          <a:p>
            <a:pPr>
              <a:lnSpc>
                <a:spcPct val="120000"/>
              </a:lnSpc>
            </a:pPr>
            <a:endParaRPr lang="da-DK" dirty="0"/>
          </a:p>
        </p:txBody>
      </p:sp>
      <p:pic>
        <p:nvPicPr>
          <p:cNvPr id="3" name="Billede 2">
            <a:extLst>
              <a:ext uri="{FF2B5EF4-FFF2-40B4-BE49-F238E27FC236}">
                <a16:creationId xmlns:a16="http://schemas.microsoft.com/office/drawing/2014/main" id="{5466FEC2-EEC4-A7BA-40D1-78974B7B0B5A}"/>
              </a:ext>
            </a:extLst>
          </p:cNvPr>
          <p:cNvPicPr>
            <a:picLocks noChangeAspect="1"/>
          </p:cNvPicPr>
          <p:nvPr/>
        </p:nvPicPr>
        <p:blipFill>
          <a:blip r:embed="rId4">
            <a:biLevel thresh="25000"/>
          </a:blip>
          <a:stretch>
            <a:fillRect/>
          </a:stretch>
        </p:blipFill>
        <p:spPr>
          <a:xfrm>
            <a:off x="174475" y="981811"/>
            <a:ext cx="643625" cy="721304"/>
          </a:xfrm>
          <a:prstGeom prst="rect">
            <a:avLst/>
          </a:prstGeom>
        </p:spPr>
      </p:pic>
      <p:sp>
        <p:nvSpPr>
          <p:cNvPr id="6" name="Tekstfelt 5">
            <a:extLst>
              <a:ext uri="{FF2B5EF4-FFF2-40B4-BE49-F238E27FC236}">
                <a16:creationId xmlns:a16="http://schemas.microsoft.com/office/drawing/2014/main" id="{147AE61A-C77D-4021-77F2-C146228A638B}"/>
              </a:ext>
            </a:extLst>
          </p:cNvPr>
          <p:cNvSpPr txBox="1"/>
          <p:nvPr/>
        </p:nvSpPr>
        <p:spPr>
          <a:xfrm>
            <a:off x="1045712" y="1077757"/>
            <a:ext cx="6135239" cy="584775"/>
          </a:xfrm>
          <a:prstGeom prst="rect">
            <a:avLst/>
          </a:prstGeom>
          <a:noFill/>
        </p:spPr>
        <p:txBody>
          <a:bodyPr wrap="square" rtlCol="0">
            <a:spAutoFit/>
          </a:bodyPr>
          <a:lstStyle/>
          <a:p>
            <a:r>
              <a:rPr lang="da-DK" sz="3200" b="1" dirty="0">
                <a:solidFill>
                  <a:srgbClr val="FFFFFF"/>
                </a:solidFill>
                <a:latin typeface="Arial Black" panose="020B0604020202020204" pitchFamily="34" charset="0"/>
                <a:cs typeface="Arial Black" panose="020B0604020202020204" pitchFamily="34" charset="0"/>
              </a:rPr>
              <a:t>GØR NOGET AKTIVT</a:t>
            </a:r>
          </a:p>
        </p:txBody>
      </p:sp>
      <p:sp>
        <p:nvSpPr>
          <p:cNvPr id="25" name="Tekstfelt 24">
            <a:extLst>
              <a:ext uri="{FF2B5EF4-FFF2-40B4-BE49-F238E27FC236}">
                <a16:creationId xmlns:a16="http://schemas.microsoft.com/office/drawing/2014/main" id="{6B290FC7-6ADF-E824-AB94-F134B5ECF6EE}"/>
              </a:ext>
            </a:extLst>
          </p:cNvPr>
          <p:cNvSpPr txBox="1"/>
          <p:nvPr/>
        </p:nvSpPr>
        <p:spPr>
          <a:xfrm>
            <a:off x="7904623" y="1855852"/>
            <a:ext cx="4626362" cy="400110"/>
          </a:xfrm>
          <a:prstGeom prst="rect">
            <a:avLst/>
          </a:prstGeom>
          <a:noFill/>
        </p:spPr>
        <p:txBody>
          <a:bodyPr wrap="square">
            <a:spAutoFit/>
          </a:bodyPr>
          <a:lstStyle/>
          <a:p>
            <a:r>
              <a:rPr lang="da-DK" sz="2000" b="1" dirty="0">
                <a:solidFill>
                  <a:srgbClr val="272727"/>
                </a:solidFill>
                <a:effectLst/>
                <a:latin typeface="Arial Black" panose="020B0604020202020204" pitchFamily="34" charset="0"/>
                <a:cs typeface="Arial Black" panose="020B0604020202020204" pitchFamily="34" charset="0"/>
              </a:rPr>
              <a:t>Hvorfor virker det?</a:t>
            </a:r>
            <a:endParaRPr lang="da-DK" sz="2000" b="1">
              <a:solidFill>
                <a:srgbClr val="272727"/>
              </a:solidFill>
              <a:latin typeface="Arial Black" panose="020B0604020202020204" pitchFamily="34" charset="0"/>
              <a:cs typeface="Arial Black" panose="020B0604020202020204" pitchFamily="34" charset="0"/>
            </a:endParaRPr>
          </a:p>
        </p:txBody>
      </p:sp>
      <p:sp>
        <p:nvSpPr>
          <p:cNvPr id="26" name="Rektangel med afrundede hjørner i samme side 25">
            <a:extLst>
              <a:ext uri="{FF2B5EF4-FFF2-40B4-BE49-F238E27FC236}">
                <a16:creationId xmlns:a16="http://schemas.microsoft.com/office/drawing/2014/main" id="{DEE9B1F8-934E-CCF0-7731-8004D6D56076}"/>
              </a:ext>
            </a:extLst>
          </p:cNvPr>
          <p:cNvSpPr/>
          <p:nvPr/>
        </p:nvSpPr>
        <p:spPr>
          <a:xfrm rot="16200000">
            <a:off x="11604582" y="523397"/>
            <a:ext cx="1583219" cy="10350984"/>
          </a:xfrm>
          <a:prstGeom prst="round2SameRect">
            <a:avLst>
              <a:gd name="adj1" fmla="val 5000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8" name="Tekstfelt 27">
            <a:extLst>
              <a:ext uri="{FF2B5EF4-FFF2-40B4-BE49-F238E27FC236}">
                <a16:creationId xmlns:a16="http://schemas.microsoft.com/office/drawing/2014/main" id="{F68BF867-B6F2-0910-6939-066EFC7E8EC2}"/>
              </a:ext>
            </a:extLst>
          </p:cNvPr>
          <p:cNvSpPr txBox="1"/>
          <p:nvPr/>
        </p:nvSpPr>
        <p:spPr>
          <a:xfrm>
            <a:off x="7908796" y="5076780"/>
            <a:ext cx="3826038" cy="1200329"/>
          </a:xfrm>
          <a:prstGeom prst="rect">
            <a:avLst/>
          </a:prstGeom>
          <a:noFill/>
        </p:spPr>
        <p:txBody>
          <a:bodyPr wrap="square">
            <a:spAutoFit/>
          </a:bodyPr>
          <a:lstStyle/>
          <a:p>
            <a:r>
              <a:rPr lang="da-DK" dirty="0">
                <a:solidFill>
                  <a:srgbClr val="FFFFFF"/>
                </a:solidFill>
                <a:effectLst/>
                <a:latin typeface="Calibri" panose="020F0502020204030204" pitchFamily="34" charset="0"/>
                <a:cs typeface="Calibri" panose="020F0502020204030204" pitchFamily="34" charset="0"/>
              </a:rPr>
              <a:t>Forskning viser, at mennesker, der holder sig fysisk, mentalt, socialt og spirituelt aktive, har bedre mental sundhed end dem, der ikke gør.</a:t>
            </a:r>
            <a:endParaRPr lang="da-DK">
              <a:solidFill>
                <a:srgbClr val="FFFFFF"/>
              </a:solidFill>
              <a:latin typeface="Calibri" panose="020F0502020204030204" pitchFamily="34" charset="0"/>
              <a:cs typeface="Calibri" panose="020F0502020204030204" pitchFamily="34" charset="0"/>
            </a:endParaRPr>
          </a:p>
        </p:txBody>
      </p:sp>
      <p:sp>
        <p:nvSpPr>
          <p:cNvPr id="31" name="Tekstfelt 30">
            <a:extLst>
              <a:ext uri="{FF2B5EF4-FFF2-40B4-BE49-F238E27FC236}">
                <a16:creationId xmlns:a16="http://schemas.microsoft.com/office/drawing/2014/main" id="{BFBE0EFB-E271-0391-8A14-158D4C76C8E8}"/>
              </a:ext>
            </a:extLst>
          </p:cNvPr>
          <p:cNvSpPr txBox="1"/>
          <p:nvPr/>
        </p:nvSpPr>
        <p:spPr>
          <a:xfrm>
            <a:off x="7923056" y="2379975"/>
            <a:ext cx="3811778" cy="2123658"/>
          </a:xfrm>
          <a:prstGeom prst="rect">
            <a:avLst/>
          </a:prstGeom>
          <a:noFill/>
        </p:spPr>
        <p:txBody>
          <a:bodyPr wrap="square">
            <a:spAutoFit/>
          </a:bodyPr>
          <a:lstStyle/>
          <a:p>
            <a:pPr marL="0" indent="0" algn="l">
              <a:buNone/>
            </a:pPr>
            <a:r>
              <a:rPr lang="da-DK" sz="2200" b="0" i="0" dirty="0">
                <a:solidFill>
                  <a:srgbClr val="3C3C3B"/>
                </a:solidFill>
                <a:effectLst/>
              </a:rPr>
              <a:t>Når vi holder os aktive, føler vi os gladere, og vi får samtidig lettere ved at håndtere daglig-dagens udfordringer. Derudover kan det lindre psykiske lidelser såsom angst og depression.</a:t>
            </a:r>
          </a:p>
        </p:txBody>
      </p:sp>
      <p:pic>
        <p:nvPicPr>
          <p:cNvPr id="10" name="Billede 9" descr="Et billede, der indeholder person, tøj, udendørs, Ansigt&#10;&#10;Automatisk genereret beskrivelse">
            <a:extLst>
              <a:ext uri="{FF2B5EF4-FFF2-40B4-BE49-F238E27FC236}">
                <a16:creationId xmlns:a16="http://schemas.microsoft.com/office/drawing/2014/main" id="{394993B6-8210-1D4C-AF51-1336A99ACE3A}"/>
              </a:ext>
            </a:extLst>
          </p:cNvPr>
          <p:cNvPicPr>
            <a:picLocks noChangeAspect="1"/>
          </p:cNvPicPr>
          <p:nvPr/>
        </p:nvPicPr>
        <p:blipFill rotWithShape="1">
          <a:blip r:embed="rId5">
            <a:extLst>
              <a:ext uri="{28A0092B-C50C-407E-A947-70E740481C1C}">
                <a14:useLocalDpi xmlns:a14="http://schemas.microsoft.com/office/drawing/2010/main" val="0"/>
              </a:ext>
            </a:extLst>
          </a:blip>
          <a:srcRect t="16520" b="16520"/>
          <a:stretch/>
        </p:blipFill>
        <p:spPr>
          <a:xfrm>
            <a:off x="2004649" y="2297845"/>
            <a:ext cx="1986472" cy="1986472"/>
          </a:xfrm>
          <a:prstGeom prst="ellipse">
            <a:avLst/>
          </a:prstGeom>
        </p:spPr>
      </p:pic>
      <p:pic>
        <p:nvPicPr>
          <p:cNvPr id="11" name="Billede 10" descr="Et billede, der indeholder person, mur, indendørs, tøj&#10;&#10;Automatisk genereret beskrivelse">
            <a:extLst>
              <a:ext uri="{FF2B5EF4-FFF2-40B4-BE49-F238E27FC236}">
                <a16:creationId xmlns:a16="http://schemas.microsoft.com/office/drawing/2014/main" id="{7DA908E2-ACDC-36D2-E42A-6A2401650430}"/>
              </a:ext>
            </a:extLst>
          </p:cNvPr>
          <p:cNvPicPr>
            <a:picLocks noChangeAspect="1"/>
          </p:cNvPicPr>
          <p:nvPr/>
        </p:nvPicPr>
        <p:blipFill rotWithShape="1">
          <a:blip r:embed="rId6">
            <a:extLst>
              <a:ext uri="{28A0092B-C50C-407E-A947-70E740481C1C}">
                <a14:useLocalDpi xmlns:a14="http://schemas.microsoft.com/office/drawing/2010/main" val="0"/>
              </a:ext>
            </a:extLst>
          </a:blip>
          <a:srcRect t="27841" b="5493"/>
          <a:stretch/>
        </p:blipFill>
        <p:spPr>
          <a:xfrm>
            <a:off x="310481" y="4141687"/>
            <a:ext cx="1986472" cy="1986472"/>
          </a:xfrm>
          <a:prstGeom prst="ellipse">
            <a:avLst/>
          </a:prstGeom>
        </p:spPr>
      </p:pic>
      <p:pic>
        <p:nvPicPr>
          <p:cNvPr id="13" name="Billede 12" descr="Et billede, der indeholder hjul, person, menneske, Bildel&#10;&#10;Automatisk genereret beskrivelse">
            <a:extLst>
              <a:ext uri="{FF2B5EF4-FFF2-40B4-BE49-F238E27FC236}">
                <a16:creationId xmlns:a16="http://schemas.microsoft.com/office/drawing/2014/main" id="{2059F2B0-8CB3-62C4-3A54-F915010F3F6A}"/>
              </a:ext>
            </a:extLst>
          </p:cNvPr>
          <p:cNvPicPr>
            <a:picLocks noChangeAspect="1"/>
          </p:cNvPicPr>
          <p:nvPr/>
        </p:nvPicPr>
        <p:blipFill rotWithShape="1">
          <a:blip r:embed="rId7">
            <a:extLst>
              <a:ext uri="{28A0092B-C50C-407E-A947-70E740481C1C}">
                <a14:useLocalDpi xmlns:a14="http://schemas.microsoft.com/office/drawing/2010/main" val="0"/>
              </a:ext>
            </a:extLst>
          </a:blip>
          <a:srcRect t="23887" b="19847"/>
          <a:stretch/>
        </p:blipFill>
        <p:spPr>
          <a:xfrm>
            <a:off x="3655076" y="4004427"/>
            <a:ext cx="1986472" cy="1986472"/>
          </a:xfrm>
          <a:prstGeom prst="ellipse">
            <a:avLst/>
          </a:prstGeom>
        </p:spPr>
      </p:pic>
      <p:pic>
        <p:nvPicPr>
          <p:cNvPr id="15" name="Billede 14" descr="Et billede, der indeholder udendørs, træ, tøj, person&#10;&#10;Automatisk genereret beskrivelse">
            <a:extLst>
              <a:ext uri="{FF2B5EF4-FFF2-40B4-BE49-F238E27FC236}">
                <a16:creationId xmlns:a16="http://schemas.microsoft.com/office/drawing/2014/main" id="{E9BC7E97-7B9A-1BB3-685A-56C95D594CB0}"/>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6675" t="2640" r="22493" b="5867"/>
          <a:stretch/>
        </p:blipFill>
        <p:spPr>
          <a:xfrm>
            <a:off x="5305504" y="2297845"/>
            <a:ext cx="1986472" cy="1986472"/>
          </a:xfrm>
          <a:prstGeom prst="ellipse">
            <a:avLst/>
          </a:prstGeom>
        </p:spPr>
      </p:pic>
      <p:sp>
        <p:nvSpPr>
          <p:cNvPr id="2" name="Ellipse 1">
            <a:extLst>
              <a:ext uri="{FF2B5EF4-FFF2-40B4-BE49-F238E27FC236}">
                <a16:creationId xmlns:a16="http://schemas.microsoft.com/office/drawing/2014/main" id="{5D34EA1B-7110-D678-BEFE-4B20927F068F}"/>
              </a:ext>
            </a:extLst>
          </p:cNvPr>
          <p:cNvSpPr/>
          <p:nvPr/>
        </p:nvSpPr>
        <p:spPr>
          <a:xfrm>
            <a:off x="1566168" y="5426300"/>
            <a:ext cx="1120524" cy="112052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a:extLst>
              <a:ext uri="{FF2B5EF4-FFF2-40B4-BE49-F238E27FC236}">
                <a16:creationId xmlns:a16="http://schemas.microsoft.com/office/drawing/2014/main" id="{F3737221-D8C4-3E0C-8FFA-F8F717407707}"/>
              </a:ext>
            </a:extLst>
          </p:cNvPr>
          <p:cNvSpPr txBox="1"/>
          <p:nvPr/>
        </p:nvSpPr>
        <p:spPr>
          <a:xfrm>
            <a:off x="1371309" y="5647588"/>
            <a:ext cx="1503089" cy="707886"/>
          </a:xfrm>
          <a:prstGeom prst="rect">
            <a:avLst/>
          </a:prstGeom>
          <a:noFill/>
          <a:effectLst>
            <a:softEdge rad="0"/>
          </a:effectLst>
        </p:spPr>
        <p:txBody>
          <a:bodyPr wrap="square">
            <a:spAutoFit/>
          </a:bodyPr>
          <a:lstStyle/>
          <a:p>
            <a:pPr algn="ctr"/>
            <a:r>
              <a:rPr lang="da-DK" sz="2000" i="1" dirty="0">
                <a:solidFill>
                  <a:schemeClr val="bg1"/>
                </a:solidFill>
                <a:effectLst/>
                <a:latin typeface="Calibri Light" panose="020F0302020204030204" pitchFamily="34" charset="0"/>
                <a:cs typeface="Calibri Light" panose="020F0302020204030204" pitchFamily="34" charset="0"/>
              </a:rPr>
              <a:t>Fysisk </a:t>
            </a:r>
          </a:p>
          <a:p>
            <a:pPr algn="ctr"/>
            <a:r>
              <a:rPr lang="da-DK" sz="2000" i="1" dirty="0">
                <a:solidFill>
                  <a:schemeClr val="bg1"/>
                </a:solidFill>
                <a:effectLst/>
                <a:latin typeface="Calibri Light" panose="020F0302020204030204" pitchFamily="34" charset="0"/>
                <a:cs typeface="Calibri Light" panose="020F0302020204030204" pitchFamily="34" charset="0"/>
              </a:rPr>
              <a:t>aktiv</a:t>
            </a:r>
            <a:endParaRPr lang="da-DK" sz="2000" i="1">
              <a:solidFill>
                <a:schemeClr val="bg1"/>
              </a:solidFill>
              <a:latin typeface="Calibri Light" panose="020F0302020204030204" pitchFamily="34" charset="0"/>
              <a:cs typeface="Calibri Light" panose="020F0302020204030204" pitchFamily="34" charset="0"/>
            </a:endParaRPr>
          </a:p>
        </p:txBody>
      </p:sp>
      <p:sp>
        <p:nvSpPr>
          <p:cNvPr id="4" name="Ellipse 3">
            <a:extLst>
              <a:ext uri="{FF2B5EF4-FFF2-40B4-BE49-F238E27FC236}">
                <a16:creationId xmlns:a16="http://schemas.microsoft.com/office/drawing/2014/main" id="{0F4B3588-E4F6-3457-CAB8-2A91C6E34311}"/>
              </a:ext>
            </a:extLst>
          </p:cNvPr>
          <p:cNvSpPr/>
          <p:nvPr/>
        </p:nvSpPr>
        <p:spPr>
          <a:xfrm>
            <a:off x="1242077" y="2289561"/>
            <a:ext cx="1120524" cy="112052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3">
                  <a:lumMod val="20000"/>
                  <a:lumOff val="80000"/>
                </a:schemeClr>
              </a:solidFill>
            </a:endParaRPr>
          </a:p>
        </p:txBody>
      </p:sp>
      <p:sp>
        <p:nvSpPr>
          <p:cNvPr id="22" name="Tekstfelt 21">
            <a:extLst>
              <a:ext uri="{FF2B5EF4-FFF2-40B4-BE49-F238E27FC236}">
                <a16:creationId xmlns:a16="http://schemas.microsoft.com/office/drawing/2014/main" id="{46E76D53-EE51-9C90-F2D1-69ADC303CC7F}"/>
              </a:ext>
            </a:extLst>
          </p:cNvPr>
          <p:cNvSpPr txBox="1"/>
          <p:nvPr/>
        </p:nvSpPr>
        <p:spPr>
          <a:xfrm>
            <a:off x="1092117" y="2493116"/>
            <a:ext cx="1397293" cy="707886"/>
          </a:xfrm>
          <a:prstGeom prst="rect">
            <a:avLst/>
          </a:prstGeom>
          <a:noFill/>
        </p:spPr>
        <p:txBody>
          <a:bodyPr wrap="square">
            <a:spAutoFit/>
          </a:bodyPr>
          <a:lstStyle/>
          <a:p>
            <a:pPr algn="ctr"/>
            <a:r>
              <a:rPr lang="da-DK" sz="2000" i="1" dirty="0">
                <a:solidFill>
                  <a:schemeClr val="bg1"/>
                </a:solidFill>
                <a:effectLst/>
                <a:latin typeface="Calibri Light" panose="020F0302020204030204" pitchFamily="34" charset="0"/>
                <a:cs typeface="Calibri Light" panose="020F0302020204030204" pitchFamily="34" charset="0"/>
              </a:rPr>
              <a:t>Social </a:t>
            </a:r>
          </a:p>
          <a:p>
            <a:pPr algn="ctr"/>
            <a:r>
              <a:rPr lang="da-DK" sz="2000" i="1" dirty="0">
                <a:solidFill>
                  <a:schemeClr val="bg1"/>
                </a:solidFill>
                <a:effectLst/>
                <a:latin typeface="Calibri Light" panose="020F0302020204030204" pitchFamily="34" charset="0"/>
                <a:cs typeface="Calibri Light" panose="020F0302020204030204" pitchFamily="34" charset="0"/>
              </a:rPr>
              <a:t>aktiv</a:t>
            </a:r>
            <a:endParaRPr lang="da-DK" sz="2000" i="1">
              <a:solidFill>
                <a:schemeClr val="bg1"/>
              </a:solidFill>
              <a:latin typeface="Calibri Light" panose="020F0302020204030204" pitchFamily="34" charset="0"/>
              <a:cs typeface="Calibri Light" panose="020F0302020204030204" pitchFamily="34" charset="0"/>
            </a:endParaRPr>
          </a:p>
        </p:txBody>
      </p:sp>
      <p:sp>
        <p:nvSpPr>
          <p:cNvPr id="5" name="Ellipse 4">
            <a:extLst>
              <a:ext uri="{FF2B5EF4-FFF2-40B4-BE49-F238E27FC236}">
                <a16:creationId xmlns:a16="http://schemas.microsoft.com/office/drawing/2014/main" id="{BC5A3021-62D0-24AD-EC1B-EDBE5DF316BB}"/>
              </a:ext>
            </a:extLst>
          </p:cNvPr>
          <p:cNvSpPr/>
          <p:nvPr/>
        </p:nvSpPr>
        <p:spPr>
          <a:xfrm>
            <a:off x="4841803" y="5426300"/>
            <a:ext cx="1120524" cy="112052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C95497C4-C86C-B30F-CE91-23B8A78D707C}"/>
              </a:ext>
            </a:extLst>
          </p:cNvPr>
          <p:cNvSpPr txBox="1"/>
          <p:nvPr/>
        </p:nvSpPr>
        <p:spPr>
          <a:xfrm>
            <a:off x="4662627" y="5632619"/>
            <a:ext cx="1478875" cy="707886"/>
          </a:xfrm>
          <a:prstGeom prst="rect">
            <a:avLst/>
          </a:prstGeom>
          <a:noFill/>
        </p:spPr>
        <p:txBody>
          <a:bodyPr wrap="square">
            <a:spAutoFit/>
          </a:bodyPr>
          <a:lstStyle/>
          <a:p>
            <a:pPr algn="ctr"/>
            <a:r>
              <a:rPr lang="da-DK" sz="2000" i="1" dirty="0">
                <a:solidFill>
                  <a:schemeClr val="bg1"/>
                </a:solidFill>
                <a:effectLst/>
                <a:latin typeface="Calibri Light" panose="020F0302020204030204" pitchFamily="34" charset="0"/>
                <a:cs typeface="Calibri Light" panose="020F0302020204030204" pitchFamily="34" charset="0"/>
              </a:rPr>
              <a:t>Mental </a:t>
            </a:r>
          </a:p>
          <a:p>
            <a:pPr algn="ctr"/>
            <a:r>
              <a:rPr lang="da-DK" sz="2000" i="1" dirty="0">
                <a:solidFill>
                  <a:schemeClr val="bg1"/>
                </a:solidFill>
                <a:effectLst/>
                <a:latin typeface="Calibri Light" panose="020F0302020204030204" pitchFamily="34" charset="0"/>
                <a:cs typeface="Calibri Light" panose="020F0302020204030204" pitchFamily="34" charset="0"/>
              </a:rPr>
              <a:t>aktiv</a:t>
            </a:r>
            <a:endParaRPr lang="da-DK" sz="2000" i="1">
              <a:solidFill>
                <a:schemeClr val="bg1"/>
              </a:solidFill>
              <a:latin typeface="Calibri Light" panose="020F0302020204030204" pitchFamily="34" charset="0"/>
              <a:cs typeface="Calibri Light" panose="020F0302020204030204" pitchFamily="34" charset="0"/>
            </a:endParaRPr>
          </a:p>
        </p:txBody>
      </p:sp>
      <p:sp>
        <p:nvSpPr>
          <p:cNvPr id="7" name="Ellipse 6">
            <a:extLst>
              <a:ext uri="{FF2B5EF4-FFF2-40B4-BE49-F238E27FC236}">
                <a16:creationId xmlns:a16="http://schemas.microsoft.com/office/drawing/2014/main" id="{F7820D3C-7A39-7CC1-7CDF-EBA111447B68}"/>
              </a:ext>
            </a:extLst>
          </p:cNvPr>
          <p:cNvSpPr/>
          <p:nvPr/>
        </p:nvSpPr>
        <p:spPr>
          <a:xfrm>
            <a:off x="4672923" y="2288713"/>
            <a:ext cx="1120524" cy="112052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31A9C100-0BCA-C7C2-8F1F-09CB98FF4E17}"/>
              </a:ext>
            </a:extLst>
          </p:cNvPr>
          <p:cNvSpPr txBox="1"/>
          <p:nvPr/>
        </p:nvSpPr>
        <p:spPr>
          <a:xfrm>
            <a:off x="4422550" y="2528057"/>
            <a:ext cx="1613579" cy="643533"/>
          </a:xfrm>
          <a:prstGeom prst="rect">
            <a:avLst/>
          </a:prstGeom>
          <a:noFill/>
        </p:spPr>
        <p:txBody>
          <a:bodyPr wrap="square">
            <a:spAutoFit/>
          </a:bodyPr>
          <a:lstStyle/>
          <a:p>
            <a:pPr algn="ctr"/>
            <a:r>
              <a:rPr lang="da-DK" sz="2000" i="1" dirty="0">
                <a:solidFill>
                  <a:schemeClr val="bg1"/>
                </a:solidFill>
                <a:effectLst/>
                <a:latin typeface="Calibri Light" panose="020F0302020204030204" pitchFamily="34" charset="0"/>
                <a:cs typeface="Calibri Light" panose="020F0302020204030204" pitchFamily="34" charset="0"/>
              </a:rPr>
              <a:t>Spirituel </a:t>
            </a:r>
          </a:p>
          <a:p>
            <a:pPr algn="ctr"/>
            <a:r>
              <a:rPr lang="da-DK" sz="2000" i="1" dirty="0">
                <a:solidFill>
                  <a:schemeClr val="bg1"/>
                </a:solidFill>
                <a:effectLst/>
                <a:latin typeface="Calibri Light" panose="020F0302020204030204" pitchFamily="34" charset="0"/>
                <a:cs typeface="Calibri Light" panose="020F0302020204030204" pitchFamily="34" charset="0"/>
              </a:rPr>
              <a:t>aktiv</a:t>
            </a:r>
            <a:endParaRPr lang="da-DK" sz="2000" i="1">
              <a:solidFill>
                <a:schemeClr val="bg1"/>
              </a:solidFill>
              <a:latin typeface="Calibri Light" panose="020F0302020204030204" pitchFamily="34" charset="0"/>
              <a:cs typeface="Calibri Light" panose="020F0302020204030204" pitchFamily="34" charset="0"/>
            </a:endParaRPr>
          </a:p>
        </p:txBody>
      </p:sp>
      <p:pic>
        <p:nvPicPr>
          <p:cNvPr id="14" name="Billede 13" descr="Et billede, der indeholder Grafik, skærmbillede, design&#10;&#10;Automatisk genereret beskrivelse">
            <a:extLst>
              <a:ext uri="{FF2B5EF4-FFF2-40B4-BE49-F238E27FC236}">
                <a16:creationId xmlns:a16="http://schemas.microsoft.com/office/drawing/2014/main" id="{8F6EE3E1-F84D-C215-F247-D87982944F9E}"/>
              </a:ext>
            </a:extLst>
          </p:cNvPr>
          <p:cNvPicPr>
            <a:picLocks noChangeAspect="1"/>
          </p:cNvPicPr>
          <p:nvPr/>
        </p:nvPicPr>
        <p:blipFill>
          <a:blip r:embed="rId10">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309348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5187AE3-4A10-CC57-8955-DC19ACD45A5D}"/>
              </a:ext>
            </a:extLst>
          </p:cNvPr>
          <p:cNvSpPr/>
          <p:nvPr/>
        </p:nvSpPr>
        <p:spPr>
          <a:xfrm>
            <a:off x="0" y="-362607"/>
            <a:ext cx="7770725" cy="729496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3"/>
              </a:solidFill>
            </a:endParaRPr>
          </a:p>
        </p:txBody>
      </p:sp>
      <p:sp>
        <p:nvSpPr>
          <p:cNvPr id="12" name="Tekstfelt 11">
            <a:extLst>
              <a:ext uri="{FF2B5EF4-FFF2-40B4-BE49-F238E27FC236}">
                <a16:creationId xmlns:a16="http://schemas.microsoft.com/office/drawing/2014/main" id="{CEA41DEA-2A3C-BFDA-468D-6B4434EED42A}"/>
              </a:ext>
            </a:extLst>
          </p:cNvPr>
          <p:cNvSpPr txBox="1"/>
          <p:nvPr/>
        </p:nvSpPr>
        <p:spPr>
          <a:xfrm>
            <a:off x="7904623" y="1855852"/>
            <a:ext cx="4626362" cy="400110"/>
          </a:xfrm>
          <a:prstGeom prst="rect">
            <a:avLst/>
          </a:prstGeom>
          <a:noFill/>
        </p:spPr>
        <p:txBody>
          <a:bodyPr wrap="square">
            <a:spAutoFit/>
          </a:bodyPr>
          <a:lstStyle/>
          <a:p>
            <a:r>
              <a:rPr lang="da-DK" sz="2000" b="1" dirty="0">
                <a:solidFill>
                  <a:srgbClr val="272727"/>
                </a:solidFill>
                <a:effectLst/>
                <a:latin typeface="Arial Black" panose="020B0604020202020204" pitchFamily="34" charset="0"/>
                <a:cs typeface="Arial Black" panose="020B0604020202020204" pitchFamily="34" charset="0"/>
              </a:rPr>
              <a:t>Hvorfor virker det?</a:t>
            </a:r>
            <a:endParaRPr lang="da-DK" sz="2000" b="1">
              <a:solidFill>
                <a:srgbClr val="272727"/>
              </a:solidFill>
              <a:latin typeface="Arial Black" panose="020B0604020202020204" pitchFamily="34" charset="0"/>
              <a:cs typeface="Arial Black" panose="020B0604020202020204" pitchFamily="34" charset="0"/>
            </a:endParaRPr>
          </a:p>
        </p:txBody>
      </p:sp>
      <p:sp>
        <p:nvSpPr>
          <p:cNvPr id="13" name="Rektangel med afrundede hjørner i samme side 12">
            <a:extLst>
              <a:ext uri="{FF2B5EF4-FFF2-40B4-BE49-F238E27FC236}">
                <a16:creationId xmlns:a16="http://schemas.microsoft.com/office/drawing/2014/main" id="{0C67BC0A-E568-40A6-D80F-E32D3EBF8E9C}"/>
              </a:ext>
            </a:extLst>
          </p:cNvPr>
          <p:cNvSpPr/>
          <p:nvPr/>
        </p:nvSpPr>
        <p:spPr>
          <a:xfrm rot="16200000">
            <a:off x="11604582" y="523397"/>
            <a:ext cx="1583219" cy="10350984"/>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2"/>
              </a:solidFill>
            </a:endParaRPr>
          </a:p>
        </p:txBody>
      </p:sp>
      <p:pic>
        <p:nvPicPr>
          <p:cNvPr id="7" name="Billede 6">
            <a:extLst>
              <a:ext uri="{FF2B5EF4-FFF2-40B4-BE49-F238E27FC236}">
                <a16:creationId xmlns:a16="http://schemas.microsoft.com/office/drawing/2014/main" id="{62A90509-D852-7A47-D859-2322F7B5D2EF}"/>
              </a:ext>
            </a:extLst>
          </p:cNvPr>
          <p:cNvPicPr>
            <a:picLocks/>
          </p:cNvPicPr>
          <p:nvPr/>
        </p:nvPicPr>
        <p:blipFill rotWithShape="1">
          <a:blip r:embed="rId3"/>
          <a:srcRect l="4816" t="4491" r="5750" b="7202"/>
          <a:stretch/>
        </p:blipFill>
        <p:spPr>
          <a:xfrm rot="5400000">
            <a:off x="2515801" y="-2594620"/>
            <a:ext cx="1356868" cy="7973434"/>
          </a:xfrm>
          <a:prstGeom prst="round2SameRect">
            <a:avLst>
              <a:gd name="adj1" fmla="val 50000"/>
              <a:gd name="adj2" fmla="val 0"/>
            </a:avLst>
          </a:prstGeom>
        </p:spPr>
      </p:pic>
      <p:sp>
        <p:nvSpPr>
          <p:cNvPr id="9" name="Pladsholder til indhold 8">
            <a:extLst>
              <a:ext uri="{FF2B5EF4-FFF2-40B4-BE49-F238E27FC236}">
                <a16:creationId xmlns:a16="http://schemas.microsoft.com/office/drawing/2014/main" id="{B6848CF7-169A-122C-BD4C-6AD3BCEE0619}"/>
              </a:ext>
            </a:extLst>
          </p:cNvPr>
          <p:cNvSpPr>
            <a:spLocks noGrp="1"/>
          </p:cNvSpPr>
          <p:nvPr>
            <p:ph idx="1"/>
          </p:nvPr>
        </p:nvSpPr>
        <p:spPr>
          <a:xfrm>
            <a:off x="-1719241" y="7067076"/>
            <a:ext cx="9826951" cy="4694047"/>
          </a:xfrm>
        </p:spPr>
        <p:txBody>
          <a:bodyPr>
            <a:normAutofit/>
          </a:bodyPr>
          <a:lstStyle/>
          <a:p>
            <a:pPr marL="0" indent="0" algn="l">
              <a:lnSpc>
                <a:spcPct val="120000"/>
              </a:lnSpc>
              <a:buNone/>
            </a:pPr>
            <a:r>
              <a:rPr lang="da-DK" sz="1400" b="0" i="0" dirty="0">
                <a:solidFill>
                  <a:srgbClr val="252525"/>
                </a:solidFill>
                <a:effectLst/>
              </a:rPr>
              <a:t>Vores sociale relationer i form af familie, venner, kollegaer eller naboer har stor betydning for vores mentale sundhed fordi, de er med til at give os en følelse af at høre til. Det bidrager til vores identitet og selvfølelse at høre til forskellige fællesskaber. Det kan være store og små grupper eller lokale, nationale og internationale netværk. Det kan være en madklub, en bogklub, et band, en kollegagruppe, en gruppe venner, den lokale idrætsforening eller et online-fællesskab.</a:t>
            </a:r>
          </a:p>
          <a:p>
            <a:pPr marL="0" indent="0" algn="l">
              <a:lnSpc>
                <a:spcPct val="120000"/>
              </a:lnSpc>
              <a:buNone/>
            </a:pPr>
            <a:endParaRPr lang="da-DK" sz="1400" b="1" i="0" dirty="0">
              <a:solidFill>
                <a:srgbClr val="252525"/>
              </a:solidFill>
              <a:effectLst/>
            </a:endParaRPr>
          </a:p>
          <a:p>
            <a:pPr marL="0" indent="0" algn="l">
              <a:lnSpc>
                <a:spcPct val="120000"/>
              </a:lnSpc>
              <a:buNone/>
            </a:pPr>
            <a:r>
              <a:rPr lang="da-DK" sz="1400" b="1" i="0" dirty="0">
                <a:solidFill>
                  <a:srgbClr val="252525"/>
                </a:solidFill>
                <a:effectLst/>
              </a:rPr>
              <a:t>Hvorfor virker det?</a:t>
            </a:r>
          </a:p>
          <a:p>
            <a:pPr marL="0" indent="0" algn="l">
              <a:lnSpc>
                <a:spcPct val="120000"/>
              </a:lnSpc>
              <a:buNone/>
            </a:pPr>
            <a:r>
              <a:rPr lang="da-DK" sz="1400" b="0" i="0" dirty="0">
                <a:solidFill>
                  <a:srgbClr val="252525"/>
                </a:solidFill>
                <a:effectLst/>
              </a:rPr>
              <a:t>Det er afgørende for vores mental sundhed at have følelsen af, at man hører til og er en del af et fællesskab. Når vi involverer os i sociale aktiviteter, øger vi chancerne for at lære nye mennesker at kende og for at blive en del af et fællesskab. Hvis man har gode sociale relationer, </a:t>
            </a:r>
            <a:r>
              <a:rPr lang="da-DK" sz="1400" dirty="0">
                <a:solidFill>
                  <a:srgbClr val="252525"/>
                </a:solidFill>
              </a:rPr>
              <a:t>har man større chance for at </a:t>
            </a:r>
            <a:r>
              <a:rPr lang="da-DK" sz="1400" b="0" i="0" dirty="0">
                <a:solidFill>
                  <a:srgbClr val="252525"/>
                </a:solidFill>
                <a:effectLst/>
              </a:rPr>
              <a:t>være i stand til at klare de udfordringer, som livet rummer. Bl.a. fordi det kan være lettere at få praktisk og følelsesmæssig støtte.</a:t>
            </a:r>
            <a:endParaRPr lang="da-DK" sz="1400" dirty="0"/>
          </a:p>
        </p:txBody>
      </p:sp>
      <p:sp>
        <p:nvSpPr>
          <p:cNvPr id="6" name="Tekstfelt 5">
            <a:extLst>
              <a:ext uri="{FF2B5EF4-FFF2-40B4-BE49-F238E27FC236}">
                <a16:creationId xmlns:a16="http://schemas.microsoft.com/office/drawing/2014/main" id="{9C126183-059D-64FE-B1D7-C6D8CF484C31}"/>
              </a:ext>
            </a:extLst>
          </p:cNvPr>
          <p:cNvSpPr txBox="1"/>
          <p:nvPr/>
        </p:nvSpPr>
        <p:spPr>
          <a:xfrm>
            <a:off x="1045712" y="1093523"/>
            <a:ext cx="6269138" cy="584775"/>
          </a:xfrm>
          <a:prstGeom prst="rect">
            <a:avLst/>
          </a:prstGeom>
          <a:noFill/>
        </p:spPr>
        <p:txBody>
          <a:bodyPr wrap="square" rtlCol="0">
            <a:spAutoFit/>
          </a:bodyPr>
          <a:lstStyle/>
          <a:p>
            <a:r>
              <a:rPr lang="da-DK" sz="3200" b="1" dirty="0">
                <a:solidFill>
                  <a:srgbClr val="FFFFFF"/>
                </a:solidFill>
                <a:latin typeface="Arial Black" panose="020B0604020202020204" pitchFamily="34" charset="0"/>
                <a:cs typeface="Arial Black" panose="020B0604020202020204" pitchFamily="34" charset="0"/>
              </a:rPr>
              <a:t>GØR NOGET SAMMEN</a:t>
            </a:r>
          </a:p>
        </p:txBody>
      </p:sp>
      <p:pic>
        <p:nvPicPr>
          <p:cNvPr id="8" name="Billede 7">
            <a:extLst>
              <a:ext uri="{FF2B5EF4-FFF2-40B4-BE49-F238E27FC236}">
                <a16:creationId xmlns:a16="http://schemas.microsoft.com/office/drawing/2014/main" id="{C39EC4E7-B949-E35D-D27A-0D4674308F87}"/>
              </a:ext>
            </a:extLst>
          </p:cNvPr>
          <p:cNvPicPr>
            <a:picLocks noChangeAspect="1"/>
          </p:cNvPicPr>
          <p:nvPr/>
        </p:nvPicPr>
        <p:blipFill>
          <a:blip r:embed="rId4">
            <a:biLevel thresh="25000"/>
          </a:blip>
          <a:stretch>
            <a:fillRect/>
          </a:stretch>
        </p:blipFill>
        <p:spPr>
          <a:xfrm>
            <a:off x="284437" y="981811"/>
            <a:ext cx="469420" cy="721304"/>
          </a:xfrm>
          <a:prstGeom prst="rect">
            <a:avLst/>
          </a:prstGeom>
        </p:spPr>
      </p:pic>
      <p:sp>
        <p:nvSpPr>
          <p:cNvPr id="16" name="Tekstfelt 15">
            <a:extLst>
              <a:ext uri="{FF2B5EF4-FFF2-40B4-BE49-F238E27FC236}">
                <a16:creationId xmlns:a16="http://schemas.microsoft.com/office/drawing/2014/main" id="{182B8BBF-0A4A-65C8-24D2-04EFA7B25178}"/>
              </a:ext>
            </a:extLst>
          </p:cNvPr>
          <p:cNvSpPr txBox="1"/>
          <p:nvPr/>
        </p:nvSpPr>
        <p:spPr>
          <a:xfrm>
            <a:off x="7908796" y="5076780"/>
            <a:ext cx="3826038" cy="1200329"/>
          </a:xfrm>
          <a:prstGeom prst="rect">
            <a:avLst/>
          </a:prstGeom>
          <a:noFill/>
        </p:spPr>
        <p:txBody>
          <a:bodyPr wrap="square">
            <a:spAutoFit/>
          </a:bodyPr>
          <a:lstStyle/>
          <a:p>
            <a:r>
              <a:rPr lang="da-DK" sz="1800" b="0" i="0" dirty="0">
                <a:solidFill>
                  <a:srgbClr val="FFFFFF"/>
                </a:solidFill>
                <a:effectLst/>
              </a:rPr>
              <a:t>Når vi involverer os i sociale aktiviteter, øger vi chancerne for at lære nye mennesker at kende og for at blive en del af et fællesskab.</a:t>
            </a:r>
            <a:endParaRPr lang="da-DK">
              <a:solidFill>
                <a:srgbClr val="FFFFFF"/>
              </a:solidFill>
              <a:latin typeface="Calibri" panose="020F0502020204030204" pitchFamily="34" charset="0"/>
              <a:cs typeface="Calibri" panose="020F0502020204030204" pitchFamily="34" charset="0"/>
            </a:endParaRPr>
          </a:p>
        </p:txBody>
      </p:sp>
      <p:sp>
        <p:nvSpPr>
          <p:cNvPr id="17" name="Tekstfelt 16">
            <a:extLst>
              <a:ext uri="{FF2B5EF4-FFF2-40B4-BE49-F238E27FC236}">
                <a16:creationId xmlns:a16="http://schemas.microsoft.com/office/drawing/2014/main" id="{1239F253-9459-13F6-D212-E0600C7AC4B5}"/>
              </a:ext>
            </a:extLst>
          </p:cNvPr>
          <p:cNvSpPr txBox="1"/>
          <p:nvPr/>
        </p:nvSpPr>
        <p:spPr>
          <a:xfrm>
            <a:off x="7923056" y="2379975"/>
            <a:ext cx="3811778" cy="2246769"/>
          </a:xfrm>
          <a:prstGeom prst="rect">
            <a:avLst/>
          </a:prstGeom>
          <a:noFill/>
        </p:spPr>
        <p:txBody>
          <a:bodyPr wrap="square">
            <a:spAutoFit/>
          </a:bodyPr>
          <a:lstStyle/>
          <a:p>
            <a:pPr marL="0" indent="0" algn="l">
              <a:buNone/>
            </a:pPr>
            <a:r>
              <a:rPr lang="da-DK" sz="2000" b="0" i="0" dirty="0">
                <a:solidFill>
                  <a:srgbClr val="3C3C3B"/>
                </a:solidFill>
                <a:effectLst/>
              </a:rPr>
              <a:t>Hvis man har gode sociale relationer, </a:t>
            </a:r>
            <a:r>
              <a:rPr lang="da-DK" sz="2000" dirty="0">
                <a:solidFill>
                  <a:srgbClr val="3C3C3B"/>
                </a:solidFill>
              </a:rPr>
              <a:t>har man større chance for at </a:t>
            </a:r>
            <a:r>
              <a:rPr lang="da-DK" sz="2000" b="0" i="0" dirty="0">
                <a:solidFill>
                  <a:srgbClr val="3C3C3B"/>
                </a:solidFill>
                <a:effectLst/>
              </a:rPr>
              <a:t>være i stand til at klare de udfordringer, som livet rummer. Bl.a. fordi det kan være lettere at få praktisk og følelsesmæssig støtte.</a:t>
            </a:r>
          </a:p>
        </p:txBody>
      </p:sp>
      <p:sp>
        <p:nvSpPr>
          <p:cNvPr id="21" name="Tekstfelt 20">
            <a:extLst>
              <a:ext uri="{FF2B5EF4-FFF2-40B4-BE49-F238E27FC236}">
                <a16:creationId xmlns:a16="http://schemas.microsoft.com/office/drawing/2014/main" id="{0EC7BFF3-AA3C-AC67-A921-14DA92318AED}"/>
              </a:ext>
            </a:extLst>
          </p:cNvPr>
          <p:cNvSpPr txBox="1"/>
          <p:nvPr/>
        </p:nvSpPr>
        <p:spPr>
          <a:xfrm>
            <a:off x="5802457" y="2551893"/>
            <a:ext cx="1947921" cy="707886"/>
          </a:xfrm>
          <a:prstGeom prst="rect">
            <a:avLst/>
          </a:prstGeom>
          <a:noFill/>
        </p:spPr>
        <p:txBody>
          <a:bodyPr wrap="square">
            <a:spAutoFit/>
          </a:bodyPr>
          <a:lstStyle/>
          <a:p>
            <a:r>
              <a:rPr lang="da-DK" sz="2000" dirty="0">
                <a:solidFill>
                  <a:schemeClr val="bg2"/>
                </a:solidFill>
                <a:effectLst/>
                <a:latin typeface="Calibri Light" panose="020F0302020204030204" pitchFamily="34" charset="0"/>
                <a:cs typeface="Calibri Light" panose="020F0302020204030204" pitchFamily="34" charset="0"/>
              </a:rPr>
              <a:t>Sociale relationer</a:t>
            </a:r>
          </a:p>
        </p:txBody>
      </p:sp>
      <p:sp>
        <p:nvSpPr>
          <p:cNvPr id="22" name="Tekstfelt 21">
            <a:extLst>
              <a:ext uri="{FF2B5EF4-FFF2-40B4-BE49-F238E27FC236}">
                <a16:creationId xmlns:a16="http://schemas.microsoft.com/office/drawing/2014/main" id="{F0AC9A15-02D5-0AE4-9716-5CD51D8A8C33}"/>
              </a:ext>
            </a:extLst>
          </p:cNvPr>
          <p:cNvSpPr txBox="1"/>
          <p:nvPr/>
        </p:nvSpPr>
        <p:spPr>
          <a:xfrm>
            <a:off x="5759850" y="3635641"/>
            <a:ext cx="1947921" cy="707886"/>
          </a:xfrm>
          <a:prstGeom prst="rect">
            <a:avLst/>
          </a:prstGeom>
          <a:noFill/>
        </p:spPr>
        <p:txBody>
          <a:bodyPr wrap="square">
            <a:spAutoFit/>
          </a:bodyPr>
          <a:lstStyle/>
          <a:p>
            <a:r>
              <a:rPr lang="da-DK" sz="2000" dirty="0">
                <a:solidFill>
                  <a:schemeClr val="bg2"/>
                </a:solidFill>
                <a:effectLst/>
                <a:latin typeface="Calibri Light" panose="020F0302020204030204" pitchFamily="34" charset="0"/>
                <a:cs typeface="Calibri Light" panose="020F0302020204030204" pitchFamily="34" charset="0"/>
              </a:rPr>
              <a:t>Identitet og selvfølelse</a:t>
            </a:r>
          </a:p>
        </p:txBody>
      </p:sp>
      <p:sp>
        <p:nvSpPr>
          <p:cNvPr id="23" name="Tekstfelt 22">
            <a:extLst>
              <a:ext uri="{FF2B5EF4-FFF2-40B4-BE49-F238E27FC236}">
                <a16:creationId xmlns:a16="http://schemas.microsoft.com/office/drawing/2014/main" id="{AC23145A-325A-2622-DD37-565868AD9584}"/>
              </a:ext>
            </a:extLst>
          </p:cNvPr>
          <p:cNvSpPr txBox="1"/>
          <p:nvPr/>
        </p:nvSpPr>
        <p:spPr>
          <a:xfrm>
            <a:off x="4531093" y="4538136"/>
            <a:ext cx="1816908" cy="707886"/>
          </a:xfrm>
          <a:prstGeom prst="rect">
            <a:avLst/>
          </a:prstGeom>
          <a:noFill/>
        </p:spPr>
        <p:txBody>
          <a:bodyPr wrap="square">
            <a:spAutoFit/>
          </a:bodyPr>
          <a:lstStyle/>
          <a:p>
            <a:r>
              <a:rPr lang="da-DK" sz="2000" b="1" dirty="0">
                <a:solidFill>
                  <a:schemeClr val="bg2"/>
                </a:solidFill>
                <a:effectLst/>
                <a:latin typeface="Calibri" panose="020F0502020204030204" pitchFamily="34" charset="0"/>
                <a:cs typeface="Calibri" panose="020F0502020204030204" pitchFamily="34" charset="0"/>
              </a:rPr>
              <a:t>Følelse af </a:t>
            </a:r>
          </a:p>
          <a:p>
            <a:r>
              <a:rPr lang="da-DK" sz="2000" b="1" dirty="0">
                <a:solidFill>
                  <a:schemeClr val="bg2"/>
                </a:solidFill>
                <a:effectLst/>
                <a:latin typeface="Calibri" panose="020F0502020204030204" pitchFamily="34" charset="0"/>
                <a:cs typeface="Calibri" panose="020F0502020204030204" pitchFamily="34" charset="0"/>
              </a:rPr>
              <a:t>at høre til</a:t>
            </a:r>
          </a:p>
        </p:txBody>
      </p:sp>
      <p:cxnSp>
        <p:nvCxnSpPr>
          <p:cNvPr id="25" name="Lige forbindelse 24">
            <a:extLst>
              <a:ext uri="{FF2B5EF4-FFF2-40B4-BE49-F238E27FC236}">
                <a16:creationId xmlns:a16="http://schemas.microsoft.com/office/drawing/2014/main" id="{35F36302-5145-42BC-31C6-1C02FEAD6F56}"/>
              </a:ext>
            </a:extLst>
          </p:cNvPr>
          <p:cNvCxnSpPr>
            <a:cxnSpLocks/>
          </p:cNvCxnSpPr>
          <p:nvPr/>
        </p:nvCxnSpPr>
        <p:spPr>
          <a:xfrm flipH="1">
            <a:off x="5334000" y="2773965"/>
            <a:ext cx="381000" cy="45678"/>
          </a:xfrm>
          <a:prstGeom prst="line">
            <a:avLst/>
          </a:prstGeom>
          <a:ln w="50800" cap="rnd">
            <a:solidFill>
              <a:srgbClr val="FFFFFF"/>
            </a:solidFill>
          </a:ln>
        </p:spPr>
        <p:style>
          <a:lnRef idx="1">
            <a:schemeClr val="accent1"/>
          </a:lnRef>
          <a:fillRef idx="0">
            <a:schemeClr val="accent1"/>
          </a:fillRef>
          <a:effectRef idx="0">
            <a:schemeClr val="accent1"/>
          </a:effectRef>
          <a:fontRef idx="minor">
            <a:schemeClr val="tx1"/>
          </a:fontRef>
        </p:style>
      </p:cxnSp>
      <p:pic>
        <p:nvPicPr>
          <p:cNvPr id="54" name="Billede 53" descr="Et billede, der indeholder person, tøj, Ansigt, briller&#10;&#10;Automatisk genereret beskrivelse">
            <a:extLst>
              <a:ext uri="{FF2B5EF4-FFF2-40B4-BE49-F238E27FC236}">
                <a16:creationId xmlns:a16="http://schemas.microsoft.com/office/drawing/2014/main" id="{6D0ED91B-B3A5-A3B8-B9B6-CAD2FF4D6C0A}"/>
              </a:ext>
            </a:extLst>
          </p:cNvPr>
          <p:cNvPicPr>
            <a:picLocks noChangeAspect="1"/>
          </p:cNvPicPr>
          <p:nvPr/>
        </p:nvPicPr>
        <p:blipFill rotWithShape="1">
          <a:blip r:embed="rId5">
            <a:extLst>
              <a:ext uri="{28A0092B-C50C-407E-A947-70E740481C1C}">
                <a14:useLocalDpi xmlns:a14="http://schemas.microsoft.com/office/drawing/2010/main" val="0"/>
              </a:ext>
            </a:extLst>
          </a:blip>
          <a:srcRect l="26185" t="-57" r="7148" b="57"/>
          <a:stretch/>
        </p:blipFill>
        <p:spPr>
          <a:xfrm>
            <a:off x="350334" y="2709836"/>
            <a:ext cx="3756104" cy="3756104"/>
          </a:xfrm>
          <a:prstGeom prst="ellipse">
            <a:avLst/>
          </a:prstGeom>
        </p:spPr>
      </p:pic>
      <p:sp>
        <p:nvSpPr>
          <p:cNvPr id="3" name="Ellipse 2">
            <a:extLst>
              <a:ext uri="{FF2B5EF4-FFF2-40B4-BE49-F238E27FC236}">
                <a16:creationId xmlns:a16="http://schemas.microsoft.com/office/drawing/2014/main" id="{242D18FD-AC6E-66D2-6371-094A7B35A4B8}"/>
              </a:ext>
            </a:extLst>
          </p:cNvPr>
          <p:cNvSpPr/>
          <p:nvPr/>
        </p:nvSpPr>
        <p:spPr>
          <a:xfrm>
            <a:off x="3501772" y="2396565"/>
            <a:ext cx="1776621" cy="177662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1A3F920D-7846-522B-B6BB-4AFEFFE05AD9}"/>
              </a:ext>
            </a:extLst>
          </p:cNvPr>
          <p:cNvSpPr txBox="1"/>
          <p:nvPr/>
        </p:nvSpPr>
        <p:spPr>
          <a:xfrm>
            <a:off x="2977707" y="2834554"/>
            <a:ext cx="2824750" cy="1015663"/>
          </a:xfrm>
          <a:prstGeom prst="rect">
            <a:avLst/>
          </a:prstGeom>
          <a:noFill/>
        </p:spPr>
        <p:txBody>
          <a:bodyPr wrap="square">
            <a:spAutoFit/>
          </a:bodyPr>
          <a:lstStyle/>
          <a:p>
            <a:pPr algn="ctr"/>
            <a:r>
              <a:rPr lang="da-DK" sz="2000" dirty="0">
                <a:solidFill>
                  <a:schemeClr val="bg2"/>
                </a:solidFill>
                <a:effectLst/>
                <a:latin typeface="Calibri Light" panose="020F0302020204030204" pitchFamily="34" charset="0"/>
                <a:cs typeface="Calibri Light" panose="020F0302020204030204" pitchFamily="34" charset="0"/>
              </a:rPr>
              <a:t>Fællesskaber </a:t>
            </a:r>
          </a:p>
          <a:p>
            <a:pPr algn="ctr"/>
            <a:r>
              <a:rPr lang="da-DK" sz="2000" dirty="0">
                <a:solidFill>
                  <a:schemeClr val="bg2"/>
                </a:solidFill>
                <a:latin typeface="Calibri Light" panose="020F0302020204030204" pitchFamily="34" charset="0"/>
                <a:cs typeface="Calibri Light" panose="020F0302020204030204" pitchFamily="34" charset="0"/>
              </a:rPr>
              <a:t>s</a:t>
            </a:r>
            <a:r>
              <a:rPr lang="da-DK" sz="2000" dirty="0">
                <a:solidFill>
                  <a:schemeClr val="bg2"/>
                </a:solidFill>
                <a:effectLst/>
                <a:latin typeface="Calibri Light" panose="020F0302020204030204" pitchFamily="34" charset="0"/>
                <a:cs typeface="Calibri Light" panose="020F0302020204030204" pitchFamily="34" charset="0"/>
              </a:rPr>
              <a:t>om </a:t>
            </a:r>
            <a:r>
              <a:rPr lang="da-DK" sz="2000" dirty="0">
                <a:solidFill>
                  <a:schemeClr val="bg2"/>
                </a:solidFill>
                <a:latin typeface="Calibri Light" panose="020F0302020204030204" pitchFamily="34" charset="0"/>
                <a:cs typeface="Calibri Light" panose="020F0302020204030204" pitchFamily="34" charset="0"/>
              </a:rPr>
              <a:t>f.eks. en </a:t>
            </a:r>
          </a:p>
          <a:p>
            <a:pPr algn="ctr"/>
            <a:r>
              <a:rPr lang="da-DK" sz="2000" dirty="0">
                <a:solidFill>
                  <a:schemeClr val="bg2"/>
                </a:solidFill>
                <a:latin typeface="Calibri Light" panose="020F0302020204030204" pitchFamily="34" charset="0"/>
                <a:cs typeface="Calibri Light" panose="020F0302020204030204" pitchFamily="34" charset="0"/>
              </a:rPr>
              <a:t>madklub</a:t>
            </a:r>
            <a:endParaRPr lang="da-DK" sz="2000" dirty="0">
              <a:solidFill>
                <a:schemeClr val="bg2"/>
              </a:solidFill>
              <a:effectLst/>
              <a:latin typeface="Calibri Light" panose="020F0302020204030204" pitchFamily="34" charset="0"/>
              <a:cs typeface="Calibri Light" panose="020F0302020204030204" pitchFamily="34" charset="0"/>
            </a:endParaRPr>
          </a:p>
        </p:txBody>
      </p:sp>
      <p:cxnSp>
        <p:nvCxnSpPr>
          <p:cNvPr id="10" name="Lige forbindelse 9">
            <a:extLst>
              <a:ext uri="{FF2B5EF4-FFF2-40B4-BE49-F238E27FC236}">
                <a16:creationId xmlns:a16="http://schemas.microsoft.com/office/drawing/2014/main" id="{BEF5E787-3655-4036-99DC-B78B7199085C}"/>
              </a:ext>
            </a:extLst>
          </p:cNvPr>
          <p:cNvCxnSpPr>
            <a:cxnSpLocks/>
          </p:cNvCxnSpPr>
          <p:nvPr/>
        </p:nvCxnSpPr>
        <p:spPr>
          <a:xfrm flipH="1" flipV="1">
            <a:off x="5334000" y="3741140"/>
            <a:ext cx="344906" cy="95216"/>
          </a:xfrm>
          <a:prstGeom prst="line">
            <a:avLst/>
          </a:prstGeom>
          <a:ln w="50800"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8FF0F3D8-87CD-F008-9B9F-7C0CEAE8446D}"/>
              </a:ext>
            </a:extLst>
          </p:cNvPr>
          <p:cNvCxnSpPr>
            <a:cxnSpLocks/>
          </p:cNvCxnSpPr>
          <p:nvPr/>
        </p:nvCxnSpPr>
        <p:spPr>
          <a:xfrm flipH="1" flipV="1">
            <a:off x="4869687" y="4206447"/>
            <a:ext cx="166339" cy="300246"/>
          </a:xfrm>
          <a:prstGeom prst="line">
            <a:avLst/>
          </a:prstGeom>
          <a:ln w="50800" cap="rnd">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Billede 1" descr="Et billede, der indeholder Grafik, skærmbillede, design&#10;&#10;Automatisk genereret beskrivelse">
            <a:extLst>
              <a:ext uri="{FF2B5EF4-FFF2-40B4-BE49-F238E27FC236}">
                <a16:creationId xmlns:a16="http://schemas.microsoft.com/office/drawing/2014/main" id="{7F46AEFB-A628-577E-DBC9-635096B3E257}"/>
              </a:ext>
            </a:extLst>
          </p:cNvPr>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1728818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3648C1B-790C-7F38-70A7-B47A39FEA384}"/>
              </a:ext>
            </a:extLst>
          </p:cNvPr>
          <p:cNvSpPr/>
          <p:nvPr/>
        </p:nvSpPr>
        <p:spPr>
          <a:xfrm>
            <a:off x="1" y="0"/>
            <a:ext cx="77707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3"/>
              </a:solidFill>
            </a:endParaRPr>
          </a:p>
        </p:txBody>
      </p:sp>
      <p:sp>
        <p:nvSpPr>
          <p:cNvPr id="10" name="Tekstfelt 9">
            <a:extLst>
              <a:ext uri="{FF2B5EF4-FFF2-40B4-BE49-F238E27FC236}">
                <a16:creationId xmlns:a16="http://schemas.microsoft.com/office/drawing/2014/main" id="{C8D620FC-037C-38FF-5796-6D86ECAAC3E7}"/>
              </a:ext>
            </a:extLst>
          </p:cNvPr>
          <p:cNvSpPr txBox="1"/>
          <p:nvPr/>
        </p:nvSpPr>
        <p:spPr>
          <a:xfrm>
            <a:off x="7904623" y="1855852"/>
            <a:ext cx="4626362" cy="400110"/>
          </a:xfrm>
          <a:prstGeom prst="rect">
            <a:avLst/>
          </a:prstGeom>
          <a:noFill/>
        </p:spPr>
        <p:txBody>
          <a:bodyPr wrap="square">
            <a:spAutoFit/>
          </a:bodyPr>
          <a:lstStyle/>
          <a:p>
            <a:r>
              <a:rPr lang="da-DK" sz="2000" b="1" dirty="0">
                <a:solidFill>
                  <a:srgbClr val="272727"/>
                </a:solidFill>
                <a:effectLst/>
                <a:latin typeface="Arial Black" panose="020B0604020202020204" pitchFamily="34" charset="0"/>
                <a:cs typeface="Arial Black" panose="020B0604020202020204" pitchFamily="34" charset="0"/>
              </a:rPr>
              <a:t>Hvorfor virker det?</a:t>
            </a:r>
            <a:endParaRPr lang="da-DK" sz="2000" b="1">
              <a:solidFill>
                <a:srgbClr val="272727"/>
              </a:solidFill>
              <a:latin typeface="Arial Black" panose="020B0604020202020204" pitchFamily="34" charset="0"/>
              <a:cs typeface="Arial Black" panose="020B0604020202020204" pitchFamily="34" charset="0"/>
            </a:endParaRPr>
          </a:p>
        </p:txBody>
      </p:sp>
      <p:sp>
        <p:nvSpPr>
          <p:cNvPr id="13" name="Tekstfelt 12">
            <a:extLst>
              <a:ext uri="{FF2B5EF4-FFF2-40B4-BE49-F238E27FC236}">
                <a16:creationId xmlns:a16="http://schemas.microsoft.com/office/drawing/2014/main" id="{B8879292-0E1B-23DC-09C4-804D8BAA3A60}"/>
              </a:ext>
            </a:extLst>
          </p:cNvPr>
          <p:cNvSpPr txBox="1"/>
          <p:nvPr/>
        </p:nvSpPr>
        <p:spPr>
          <a:xfrm>
            <a:off x="7923056" y="2379975"/>
            <a:ext cx="3811778" cy="4093428"/>
          </a:xfrm>
          <a:prstGeom prst="rect">
            <a:avLst/>
          </a:prstGeom>
          <a:noFill/>
        </p:spPr>
        <p:txBody>
          <a:bodyPr wrap="square">
            <a:spAutoFit/>
          </a:bodyPr>
          <a:lstStyle/>
          <a:p>
            <a:pPr marL="0" indent="0" algn="l">
              <a:lnSpc>
                <a:spcPct val="100000"/>
              </a:lnSpc>
              <a:buNone/>
            </a:pPr>
            <a:r>
              <a:rPr lang="da-DK" sz="2000" b="0" i="0" dirty="0">
                <a:solidFill>
                  <a:srgbClr val="3C3C3B"/>
                </a:solidFill>
                <a:effectLst/>
              </a:rPr>
              <a:t>At give sig selv udfordringer og nå sine mål, selv de små mål, giver en følelse af at have udrettet noget. </a:t>
            </a:r>
          </a:p>
          <a:p>
            <a:pPr marL="0" indent="0" algn="l">
              <a:lnSpc>
                <a:spcPct val="100000"/>
              </a:lnSpc>
              <a:buNone/>
            </a:pPr>
            <a:endParaRPr lang="da-DK" sz="2000" dirty="0">
              <a:solidFill>
                <a:srgbClr val="3C3C3B"/>
              </a:solidFill>
            </a:endParaRPr>
          </a:p>
          <a:p>
            <a:pPr marL="0" indent="0" algn="l">
              <a:lnSpc>
                <a:spcPct val="100000"/>
              </a:lnSpc>
              <a:buNone/>
            </a:pPr>
            <a:r>
              <a:rPr lang="da-DK" sz="2000" b="0" i="0" dirty="0">
                <a:solidFill>
                  <a:srgbClr val="3C3C3B"/>
                </a:solidFill>
                <a:effectLst/>
              </a:rPr>
              <a:t>En følelse af effektivitet og en stærkere selvfølelse – alt dette er vigtigt for mental sundhed. </a:t>
            </a:r>
          </a:p>
          <a:p>
            <a:pPr marL="0" indent="0" algn="l">
              <a:lnSpc>
                <a:spcPct val="100000"/>
              </a:lnSpc>
              <a:buNone/>
            </a:pPr>
            <a:endParaRPr lang="da-DK" sz="2000" dirty="0">
              <a:solidFill>
                <a:srgbClr val="3C3C3B"/>
              </a:solidFill>
            </a:endParaRPr>
          </a:p>
          <a:p>
            <a:pPr marL="0" indent="0" algn="l">
              <a:lnSpc>
                <a:spcPct val="100000"/>
              </a:lnSpc>
              <a:buNone/>
            </a:pPr>
            <a:r>
              <a:rPr lang="da-DK" sz="2000" b="0" i="0" dirty="0">
                <a:solidFill>
                  <a:srgbClr val="3C3C3B"/>
                </a:solidFill>
                <a:effectLst/>
              </a:rPr>
              <a:t>Frivilligt arbejde og ting, man gør for at hjælpe andre og bidrage til fællesskabet, giver ligeledes en positiv effekt. Det øger følelsen af mening og formål med livet.</a:t>
            </a:r>
            <a:endParaRPr lang="da-DK" sz="2000" dirty="0">
              <a:solidFill>
                <a:srgbClr val="3C3C3B"/>
              </a:solidFill>
            </a:endParaRPr>
          </a:p>
        </p:txBody>
      </p:sp>
      <p:pic>
        <p:nvPicPr>
          <p:cNvPr id="6" name="Billede 5">
            <a:extLst>
              <a:ext uri="{FF2B5EF4-FFF2-40B4-BE49-F238E27FC236}">
                <a16:creationId xmlns:a16="http://schemas.microsoft.com/office/drawing/2014/main" id="{EBBDAE4C-C439-2288-5158-2819F1226A5B}"/>
              </a:ext>
            </a:extLst>
          </p:cNvPr>
          <p:cNvPicPr>
            <a:picLocks/>
          </p:cNvPicPr>
          <p:nvPr/>
        </p:nvPicPr>
        <p:blipFill rotWithShape="1">
          <a:blip r:embed="rId3"/>
          <a:srcRect l="8679" t="4490" r="8262" b="2833"/>
          <a:stretch/>
        </p:blipFill>
        <p:spPr>
          <a:xfrm rot="5400000">
            <a:off x="3377689" y="-2664024"/>
            <a:ext cx="1356869" cy="8112250"/>
          </a:xfrm>
          <a:prstGeom prst="round2SameRect">
            <a:avLst>
              <a:gd name="adj1" fmla="val 50000"/>
              <a:gd name="adj2" fmla="val 0"/>
            </a:avLst>
          </a:prstGeom>
        </p:spPr>
      </p:pic>
      <p:sp>
        <p:nvSpPr>
          <p:cNvPr id="3" name="Tekstfelt 2">
            <a:extLst>
              <a:ext uri="{FF2B5EF4-FFF2-40B4-BE49-F238E27FC236}">
                <a16:creationId xmlns:a16="http://schemas.microsoft.com/office/drawing/2014/main" id="{F5D8DDC6-3E77-F4FE-59C6-53F3601F7E9A}"/>
              </a:ext>
            </a:extLst>
          </p:cNvPr>
          <p:cNvSpPr txBox="1"/>
          <p:nvPr/>
        </p:nvSpPr>
        <p:spPr>
          <a:xfrm>
            <a:off x="1045712" y="1093523"/>
            <a:ext cx="7912026" cy="584775"/>
          </a:xfrm>
          <a:prstGeom prst="rect">
            <a:avLst/>
          </a:prstGeom>
          <a:noFill/>
        </p:spPr>
        <p:txBody>
          <a:bodyPr wrap="square" rtlCol="0">
            <a:spAutoFit/>
          </a:bodyPr>
          <a:lstStyle/>
          <a:p>
            <a:r>
              <a:rPr lang="da-DK" sz="3200" b="1" dirty="0">
                <a:solidFill>
                  <a:srgbClr val="FFFFFF"/>
                </a:solidFill>
                <a:latin typeface="Arial Black" panose="020B0604020202020204" pitchFamily="34" charset="0"/>
                <a:cs typeface="Arial Black" panose="020B0604020202020204" pitchFamily="34" charset="0"/>
              </a:rPr>
              <a:t>GØR NOGET MENINGSFULDT</a:t>
            </a:r>
          </a:p>
        </p:txBody>
      </p:sp>
      <p:pic>
        <p:nvPicPr>
          <p:cNvPr id="7" name="Billede 6">
            <a:extLst>
              <a:ext uri="{FF2B5EF4-FFF2-40B4-BE49-F238E27FC236}">
                <a16:creationId xmlns:a16="http://schemas.microsoft.com/office/drawing/2014/main" id="{E26ACEB0-8B62-5329-8DA0-3130FA2FCDAB}"/>
              </a:ext>
            </a:extLst>
          </p:cNvPr>
          <p:cNvPicPr>
            <a:picLocks noChangeAspect="1"/>
          </p:cNvPicPr>
          <p:nvPr/>
        </p:nvPicPr>
        <p:blipFill>
          <a:blip r:embed="rId4">
            <a:biLevel thresh="25000"/>
          </a:blip>
          <a:stretch>
            <a:fillRect/>
          </a:stretch>
        </p:blipFill>
        <p:spPr>
          <a:xfrm>
            <a:off x="232251" y="1013526"/>
            <a:ext cx="600889" cy="710142"/>
          </a:xfrm>
          <a:prstGeom prst="rect">
            <a:avLst/>
          </a:prstGeom>
        </p:spPr>
      </p:pic>
      <p:pic>
        <p:nvPicPr>
          <p:cNvPr id="4" name="Billede 3" descr="Et billede, der indeholder tøj, person, udendørs, bil&#10;&#10;Automatisk genereret beskrivelse">
            <a:extLst>
              <a:ext uri="{FF2B5EF4-FFF2-40B4-BE49-F238E27FC236}">
                <a16:creationId xmlns:a16="http://schemas.microsoft.com/office/drawing/2014/main" id="{C44ED476-F94F-3696-5200-E7630090B652}"/>
              </a:ext>
            </a:extLst>
          </p:cNvPr>
          <p:cNvPicPr>
            <a:picLocks noChangeAspect="1"/>
          </p:cNvPicPr>
          <p:nvPr/>
        </p:nvPicPr>
        <p:blipFill rotWithShape="1">
          <a:blip r:embed="rId5">
            <a:extLst>
              <a:ext uri="{28A0092B-C50C-407E-A947-70E740481C1C}">
                <a14:useLocalDpi xmlns:a14="http://schemas.microsoft.com/office/drawing/2010/main" val="0"/>
              </a:ext>
            </a:extLst>
          </a:blip>
          <a:srcRect l="9624" t="1075" r="26066" b="520"/>
          <a:stretch/>
        </p:blipFill>
        <p:spPr>
          <a:xfrm>
            <a:off x="1045712" y="3147237"/>
            <a:ext cx="3277111" cy="3343262"/>
          </a:xfrm>
          <a:prstGeom prst="ellipse">
            <a:avLst/>
          </a:prstGeom>
        </p:spPr>
      </p:pic>
      <p:pic>
        <p:nvPicPr>
          <p:cNvPr id="14" name="Billede 13" descr="Et billede, der indeholder person, indendørs, kunst, design&#10;&#10;Automatisk genereret beskrivelse">
            <a:extLst>
              <a:ext uri="{FF2B5EF4-FFF2-40B4-BE49-F238E27FC236}">
                <a16:creationId xmlns:a16="http://schemas.microsoft.com/office/drawing/2014/main" id="{1EA6B4D2-5B94-82D8-EF01-29FF8D8809AA}"/>
              </a:ext>
            </a:extLst>
          </p:cNvPr>
          <p:cNvPicPr>
            <a:picLocks noChangeAspect="1"/>
          </p:cNvPicPr>
          <p:nvPr/>
        </p:nvPicPr>
        <p:blipFill rotWithShape="1">
          <a:blip r:embed="rId6">
            <a:extLst>
              <a:ext uri="{28A0092B-C50C-407E-A947-70E740481C1C}">
                <a14:useLocalDpi xmlns:a14="http://schemas.microsoft.com/office/drawing/2010/main" val="0"/>
              </a:ext>
            </a:extLst>
          </a:blip>
          <a:srcRect l="3590" t="23001" r="2926" b="15084"/>
          <a:stretch/>
        </p:blipFill>
        <p:spPr>
          <a:xfrm>
            <a:off x="232251" y="2326853"/>
            <a:ext cx="1959449" cy="1946330"/>
          </a:xfrm>
          <a:prstGeom prst="ellipse">
            <a:avLst/>
          </a:prstGeom>
        </p:spPr>
      </p:pic>
      <p:sp>
        <p:nvSpPr>
          <p:cNvPr id="15" name="Ellipse 14">
            <a:extLst>
              <a:ext uri="{FF2B5EF4-FFF2-40B4-BE49-F238E27FC236}">
                <a16:creationId xmlns:a16="http://schemas.microsoft.com/office/drawing/2014/main" id="{A6295C1E-CC30-4744-5030-CA19CE2A9732}"/>
              </a:ext>
            </a:extLst>
          </p:cNvPr>
          <p:cNvSpPr/>
          <p:nvPr/>
        </p:nvSpPr>
        <p:spPr>
          <a:xfrm>
            <a:off x="3501772" y="2396565"/>
            <a:ext cx="1776621" cy="177662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C8BCE4AE-162A-2CE5-0625-0945803F23F2}"/>
              </a:ext>
            </a:extLst>
          </p:cNvPr>
          <p:cNvSpPr txBox="1"/>
          <p:nvPr/>
        </p:nvSpPr>
        <p:spPr>
          <a:xfrm>
            <a:off x="2977707" y="2634522"/>
            <a:ext cx="2824750" cy="1323439"/>
          </a:xfrm>
          <a:prstGeom prst="rect">
            <a:avLst/>
          </a:prstGeom>
          <a:noFill/>
        </p:spPr>
        <p:txBody>
          <a:bodyPr wrap="square">
            <a:spAutoFit/>
          </a:bodyPr>
          <a:lstStyle/>
          <a:p>
            <a:pPr algn="ctr"/>
            <a:r>
              <a:rPr lang="da-DK" sz="2000" dirty="0">
                <a:solidFill>
                  <a:schemeClr val="accent2"/>
                </a:solidFill>
                <a:effectLst/>
                <a:latin typeface="Calibri Light" panose="020F0302020204030204" pitchFamily="34" charset="0"/>
                <a:cs typeface="Calibri Light" panose="020F0302020204030204" pitchFamily="34" charset="0"/>
              </a:rPr>
              <a:t>Alt fra </a:t>
            </a:r>
            <a:r>
              <a:rPr lang="da-DK" sz="2000" dirty="0">
                <a:solidFill>
                  <a:schemeClr val="accent2"/>
                </a:solidFill>
                <a:latin typeface="Calibri Light" panose="020F0302020204030204" pitchFamily="34" charset="0"/>
                <a:cs typeface="Calibri Light" panose="020F0302020204030204" pitchFamily="34" charset="0"/>
              </a:rPr>
              <a:t>at</a:t>
            </a:r>
          </a:p>
          <a:p>
            <a:pPr algn="ctr"/>
            <a:r>
              <a:rPr lang="da-DK" sz="2000" dirty="0">
                <a:solidFill>
                  <a:schemeClr val="accent2"/>
                </a:solidFill>
                <a:latin typeface="Calibri Light" panose="020F0302020204030204" pitchFamily="34" charset="0"/>
                <a:cs typeface="Calibri Light" panose="020F0302020204030204" pitchFamily="34" charset="0"/>
              </a:rPr>
              <a:t>l</a:t>
            </a:r>
            <a:r>
              <a:rPr lang="da-DK" sz="2000" dirty="0">
                <a:solidFill>
                  <a:schemeClr val="accent2"/>
                </a:solidFill>
                <a:effectLst/>
                <a:latin typeface="Calibri Light" panose="020F0302020204030204" pitchFamily="34" charset="0"/>
                <a:cs typeface="Calibri Light" panose="020F0302020204030204" pitchFamily="34" charset="0"/>
              </a:rPr>
              <a:t>ave mad</a:t>
            </a:r>
          </a:p>
          <a:p>
            <a:pPr algn="ctr"/>
            <a:r>
              <a:rPr lang="da-DK" sz="2000" dirty="0">
                <a:solidFill>
                  <a:schemeClr val="accent2"/>
                </a:solidFill>
                <a:latin typeface="Calibri Light" panose="020F0302020204030204" pitchFamily="34" charset="0"/>
                <a:cs typeface="Calibri Light" panose="020F0302020204030204" pitchFamily="34" charset="0"/>
              </a:rPr>
              <a:t>til frivilligt</a:t>
            </a:r>
          </a:p>
          <a:p>
            <a:pPr algn="ctr"/>
            <a:r>
              <a:rPr lang="da-DK" sz="2000" dirty="0">
                <a:solidFill>
                  <a:schemeClr val="accent2"/>
                </a:solidFill>
                <a:effectLst/>
                <a:latin typeface="Calibri Light" panose="020F0302020204030204" pitchFamily="34" charset="0"/>
                <a:cs typeface="Calibri Light" panose="020F0302020204030204" pitchFamily="34" charset="0"/>
              </a:rPr>
              <a:t>arbejde</a:t>
            </a:r>
          </a:p>
        </p:txBody>
      </p:sp>
      <p:sp>
        <p:nvSpPr>
          <p:cNvPr id="17" name="Tekstfelt 16">
            <a:extLst>
              <a:ext uri="{FF2B5EF4-FFF2-40B4-BE49-F238E27FC236}">
                <a16:creationId xmlns:a16="http://schemas.microsoft.com/office/drawing/2014/main" id="{435DA8A6-5626-4121-55EB-9F86DF223FA1}"/>
              </a:ext>
            </a:extLst>
          </p:cNvPr>
          <p:cNvSpPr txBox="1"/>
          <p:nvPr/>
        </p:nvSpPr>
        <p:spPr>
          <a:xfrm>
            <a:off x="5802457" y="2523317"/>
            <a:ext cx="1947921" cy="707886"/>
          </a:xfrm>
          <a:prstGeom prst="rect">
            <a:avLst/>
          </a:prstGeom>
          <a:noFill/>
        </p:spPr>
        <p:txBody>
          <a:bodyPr wrap="square">
            <a:spAutoFit/>
          </a:bodyPr>
          <a:lstStyle/>
          <a:p>
            <a:r>
              <a:rPr lang="da-DK" sz="2000" dirty="0">
                <a:solidFill>
                  <a:schemeClr val="accent2"/>
                </a:solidFill>
                <a:effectLst/>
                <a:latin typeface="Calibri Light" panose="020F0302020204030204" pitchFamily="34" charset="0"/>
                <a:cs typeface="Calibri Light" panose="020F0302020204030204" pitchFamily="34" charset="0"/>
              </a:rPr>
              <a:t>Selvtillid</a:t>
            </a:r>
          </a:p>
          <a:p>
            <a:r>
              <a:rPr lang="da-DK" sz="2000" dirty="0">
                <a:solidFill>
                  <a:schemeClr val="accent2"/>
                </a:solidFill>
                <a:latin typeface="Calibri Light" panose="020F0302020204030204" pitchFamily="34" charset="0"/>
                <a:cs typeface="Calibri Light" panose="020F0302020204030204" pitchFamily="34" charset="0"/>
              </a:rPr>
              <a:t>og selværd</a:t>
            </a:r>
            <a:endParaRPr lang="da-DK" sz="2000" dirty="0">
              <a:solidFill>
                <a:schemeClr val="accent2"/>
              </a:solidFill>
              <a:effectLst/>
              <a:latin typeface="Calibri Light" panose="020F0302020204030204" pitchFamily="34" charset="0"/>
              <a:cs typeface="Calibri Light" panose="020F0302020204030204" pitchFamily="34" charset="0"/>
            </a:endParaRPr>
          </a:p>
        </p:txBody>
      </p:sp>
      <p:sp>
        <p:nvSpPr>
          <p:cNvPr id="18" name="Tekstfelt 17">
            <a:extLst>
              <a:ext uri="{FF2B5EF4-FFF2-40B4-BE49-F238E27FC236}">
                <a16:creationId xmlns:a16="http://schemas.microsoft.com/office/drawing/2014/main" id="{363BC6ED-2F55-ADEA-5C72-F1ACBB062B24}"/>
              </a:ext>
            </a:extLst>
          </p:cNvPr>
          <p:cNvSpPr txBox="1"/>
          <p:nvPr/>
        </p:nvSpPr>
        <p:spPr>
          <a:xfrm>
            <a:off x="5759850" y="3635641"/>
            <a:ext cx="1947921" cy="707886"/>
          </a:xfrm>
          <a:prstGeom prst="rect">
            <a:avLst/>
          </a:prstGeom>
          <a:noFill/>
        </p:spPr>
        <p:txBody>
          <a:bodyPr wrap="square">
            <a:spAutoFit/>
          </a:bodyPr>
          <a:lstStyle/>
          <a:p>
            <a:r>
              <a:rPr lang="da-DK" sz="2000" dirty="0">
                <a:solidFill>
                  <a:schemeClr val="accent2"/>
                </a:solidFill>
                <a:latin typeface="Calibri Light" panose="020F0302020204030204" pitchFamily="34" charset="0"/>
                <a:cs typeface="Calibri Light" panose="020F0302020204030204" pitchFamily="34" charset="0"/>
              </a:rPr>
              <a:t>Hjælpe andre</a:t>
            </a:r>
          </a:p>
          <a:p>
            <a:r>
              <a:rPr lang="da-DK" sz="2000" dirty="0">
                <a:solidFill>
                  <a:schemeClr val="accent2"/>
                </a:solidFill>
                <a:effectLst/>
                <a:latin typeface="Calibri Light" panose="020F0302020204030204" pitchFamily="34" charset="0"/>
                <a:cs typeface="Calibri Light" panose="020F0302020204030204" pitchFamily="34" charset="0"/>
              </a:rPr>
              <a:t>mennesker</a:t>
            </a:r>
          </a:p>
        </p:txBody>
      </p:sp>
      <p:sp>
        <p:nvSpPr>
          <p:cNvPr id="19" name="Tekstfelt 18">
            <a:extLst>
              <a:ext uri="{FF2B5EF4-FFF2-40B4-BE49-F238E27FC236}">
                <a16:creationId xmlns:a16="http://schemas.microsoft.com/office/drawing/2014/main" id="{01596B5D-BDCB-47EC-4040-A439BCA1D152}"/>
              </a:ext>
            </a:extLst>
          </p:cNvPr>
          <p:cNvSpPr txBox="1"/>
          <p:nvPr/>
        </p:nvSpPr>
        <p:spPr>
          <a:xfrm>
            <a:off x="4531092" y="4576236"/>
            <a:ext cx="1947921" cy="707886"/>
          </a:xfrm>
          <a:prstGeom prst="rect">
            <a:avLst/>
          </a:prstGeom>
          <a:noFill/>
        </p:spPr>
        <p:txBody>
          <a:bodyPr wrap="square">
            <a:spAutoFit/>
          </a:bodyPr>
          <a:lstStyle/>
          <a:p>
            <a:r>
              <a:rPr lang="da-DK" sz="2000" b="1" dirty="0">
                <a:solidFill>
                  <a:schemeClr val="accent2"/>
                </a:solidFill>
                <a:effectLst/>
                <a:latin typeface="Calibri" panose="020F0502020204030204" pitchFamily="34" charset="0"/>
                <a:cs typeface="Calibri" panose="020F0502020204030204" pitchFamily="34" charset="0"/>
              </a:rPr>
              <a:t>Følelse af </a:t>
            </a:r>
          </a:p>
          <a:p>
            <a:r>
              <a:rPr lang="da-DK" sz="2000" b="1" dirty="0">
                <a:solidFill>
                  <a:schemeClr val="accent2"/>
                </a:solidFill>
                <a:latin typeface="Calibri" panose="020F0502020204030204" pitchFamily="34" charset="0"/>
                <a:cs typeface="Calibri" panose="020F0502020204030204" pitchFamily="34" charset="0"/>
              </a:rPr>
              <a:t>meningsfuldhed</a:t>
            </a:r>
            <a:endParaRPr lang="da-DK" sz="2000" b="1" dirty="0">
              <a:solidFill>
                <a:schemeClr val="accent2"/>
              </a:solidFill>
              <a:effectLst/>
              <a:latin typeface="Calibri" panose="020F0502020204030204" pitchFamily="34" charset="0"/>
              <a:cs typeface="Calibri" panose="020F0502020204030204" pitchFamily="34" charset="0"/>
            </a:endParaRPr>
          </a:p>
        </p:txBody>
      </p:sp>
      <p:cxnSp>
        <p:nvCxnSpPr>
          <p:cNvPr id="20" name="Lige forbindelse 19">
            <a:extLst>
              <a:ext uri="{FF2B5EF4-FFF2-40B4-BE49-F238E27FC236}">
                <a16:creationId xmlns:a16="http://schemas.microsoft.com/office/drawing/2014/main" id="{DC63F4AE-9507-89E8-D81E-D8E68315624B}"/>
              </a:ext>
            </a:extLst>
          </p:cNvPr>
          <p:cNvCxnSpPr>
            <a:cxnSpLocks/>
          </p:cNvCxnSpPr>
          <p:nvPr/>
        </p:nvCxnSpPr>
        <p:spPr>
          <a:xfrm flipH="1">
            <a:off x="5334000" y="2773965"/>
            <a:ext cx="381000" cy="45678"/>
          </a:xfrm>
          <a:prstGeom prst="line">
            <a:avLst/>
          </a:prstGeom>
          <a:ln w="50800"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0CE07BA7-1D16-529C-AAF0-91F9B08C9CDE}"/>
              </a:ext>
            </a:extLst>
          </p:cNvPr>
          <p:cNvCxnSpPr>
            <a:cxnSpLocks/>
          </p:cNvCxnSpPr>
          <p:nvPr/>
        </p:nvCxnSpPr>
        <p:spPr>
          <a:xfrm flipH="1" flipV="1">
            <a:off x="5334000" y="3741140"/>
            <a:ext cx="344906" cy="95216"/>
          </a:xfrm>
          <a:prstGeom prst="line">
            <a:avLst/>
          </a:prstGeom>
          <a:ln w="50800"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087E44BD-B5FB-B00A-EC8E-5CD1CA58B667}"/>
              </a:ext>
            </a:extLst>
          </p:cNvPr>
          <p:cNvCxnSpPr>
            <a:cxnSpLocks/>
          </p:cNvCxnSpPr>
          <p:nvPr/>
        </p:nvCxnSpPr>
        <p:spPr>
          <a:xfrm flipH="1" flipV="1">
            <a:off x="4869687" y="4206447"/>
            <a:ext cx="166339" cy="300246"/>
          </a:xfrm>
          <a:prstGeom prst="line">
            <a:avLst/>
          </a:prstGeom>
          <a:ln w="50800" cap="rnd">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Billede 1" descr="Et billede, der indeholder Grafik, skærmbillede, design&#10;&#10;Automatisk genereret beskrivelse">
            <a:extLst>
              <a:ext uri="{FF2B5EF4-FFF2-40B4-BE49-F238E27FC236}">
                <a16:creationId xmlns:a16="http://schemas.microsoft.com/office/drawing/2014/main" id="{11919D4F-098E-1F81-692A-C35680A94CC3}"/>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3639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EF52FA8F-333F-66CA-11C6-76A3EB26EF5B}"/>
              </a:ext>
            </a:extLst>
          </p:cNvPr>
          <p:cNvSpPr txBox="1"/>
          <p:nvPr/>
        </p:nvSpPr>
        <p:spPr>
          <a:xfrm>
            <a:off x="954272" y="1015219"/>
            <a:ext cx="5501946" cy="1200329"/>
          </a:xfrm>
          <a:prstGeom prst="rect">
            <a:avLst/>
          </a:prstGeom>
          <a:noFill/>
        </p:spPr>
        <p:txBody>
          <a:bodyPr wrap="square" rtlCol="0">
            <a:spAutoFit/>
          </a:bodyPr>
          <a:lstStyle/>
          <a:p>
            <a:r>
              <a:rPr lang="da-DK" sz="3600" b="1" dirty="0">
                <a:solidFill>
                  <a:srgbClr val="282727"/>
                </a:solidFill>
                <a:latin typeface="Arial Black" panose="020B0604020202020204" pitchFamily="34" charset="0"/>
                <a:cs typeface="Arial Black" panose="020B0604020202020204" pitchFamily="34" charset="0"/>
              </a:rPr>
              <a:t>MENTAL SUNDHED SKABER VI SAMMEN</a:t>
            </a:r>
          </a:p>
        </p:txBody>
      </p:sp>
      <p:pic>
        <p:nvPicPr>
          <p:cNvPr id="10" name="Billede 9">
            <a:extLst>
              <a:ext uri="{FF2B5EF4-FFF2-40B4-BE49-F238E27FC236}">
                <a16:creationId xmlns:a16="http://schemas.microsoft.com/office/drawing/2014/main" id="{C60B0734-1060-0FE8-8A21-4EC7E1E512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3876" y="2393497"/>
            <a:ext cx="7045037" cy="4275315"/>
          </a:xfrm>
          <a:prstGeom prst="rect">
            <a:avLst/>
          </a:prstGeom>
        </p:spPr>
      </p:pic>
      <p:pic>
        <p:nvPicPr>
          <p:cNvPr id="11" name="Billede 10" descr="Et billede, der indeholder Grafik, skærmbillede, design&#10;&#10;Automatisk genereret beskrivelse">
            <a:extLst>
              <a:ext uri="{FF2B5EF4-FFF2-40B4-BE49-F238E27FC236}">
                <a16:creationId xmlns:a16="http://schemas.microsoft.com/office/drawing/2014/main" id="{FFA08B48-7041-6998-91E1-79CED1E29EE9}"/>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
        <p:nvSpPr>
          <p:cNvPr id="13" name="Tekstfelt 12">
            <a:extLst>
              <a:ext uri="{FF2B5EF4-FFF2-40B4-BE49-F238E27FC236}">
                <a16:creationId xmlns:a16="http://schemas.microsoft.com/office/drawing/2014/main" id="{91CBCFAD-F1D5-6340-9F63-A1AD585C76AC}"/>
              </a:ext>
            </a:extLst>
          </p:cNvPr>
          <p:cNvSpPr txBox="1"/>
          <p:nvPr/>
        </p:nvSpPr>
        <p:spPr>
          <a:xfrm>
            <a:off x="954272" y="2541733"/>
            <a:ext cx="2938855" cy="3477875"/>
          </a:xfrm>
          <a:prstGeom prst="rect">
            <a:avLst/>
          </a:prstGeom>
          <a:noFill/>
        </p:spPr>
        <p:txBody>
          <a:bodyPr wrap="square">
            <a:spAutoFit/>
          </a:bodyPr>
          <a:lstStyle/>
          <a:p>
            <a:r>
              <a:rPr lang="da-DK" sz="2000" b="0" i="0">
                <a:solidFill>
                  <a:srgbClr val="3C3C3B"/>
                </a:solidFill>
                <a:effectLst/>
                <a:latin typeface="Calibri" panose="020F0502020204030204" pitchFamily="34" charset="0"/>
              </a:rPr>
              <a:t>Vi kan gøre meget for vores egen og andres mentale sundhed. Men mental sundhed er aldrig det enkelte menneskes ansvar alene – derfor er det også vigtigt med fokus på strukturer, rammer og omgivelserne omkring os, når vi arbejder med mental sundhed.</a:t>
            </a:r>
            <a:endParaRPr lang="da-DK" sz="2000" dirty="0">
              <a:solidFill>
                <a:srgbClr val="3C3C3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7811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8F1F29DA-7364-6ED7-D540-56E6063FFDDA}"/>
              </a:ext>
            </a:extLst>
          </p:cNvPr>
          <p:cNvSpPr/>
          <p:nvPr/>
        </p:nvSpPr>
        <p:spPr>
          <a:xfrm>
            <a:off x="0" y="0"/>
            <a:ext cx="71071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7" name="Tekstfelt 6">
            <a:extLst>
              <a:ext uri="{FF2B5EF4-FFF2-40B4-BE49-F238E27FC236}">
                <a16:creationId xmlns:a16="http://schemas.microsoft.com/office/drawing/2014/main" id="{B4C4F8FC-B7B0-1C23-4A7B-FFFC4BF2C37C}"/>
              </a:ext>
            </a:extLst>
          </p:cNvPr>
          <p:cNvSpPr txBox="1"/>
          <p:nvPr/>
        </p:nvSpPr>
        <p:spPr>
          <a:xfrm>
            <a:off x="954272" y="1015219"/>
            <a:ext cx="5637028" cy="646331"/>
          </a:xfrm>
          <a:prstGeom prst="rect">
            <a:avLst/>
          </a:prstGeom>
          <a:noFill/>
        </p:spPr>
        <p:txBody>
          <a:bodyPr wrap="square" rtlCol="0">
            <a:spAutoFit/>
          </a:bodyPr>
          <a:lstStyle/>
          <a:p>
            <a:r>
              <a:rPr lang="da-DK" sz="3600" b="1" dirty="0">
                <a:solidFill>
                  <a:srgbClr val="FFFFFF"/>
                </a:solidFill>
                <a:latin typeface="Arial Black" panose="020B0604020202020204" pitchFamily="34" charset="0"/>
                <a:cs typeface="Arial Black" panose="020B0604020202020204" pitchFamily="34" charset="0"/>
              </a:rPr>
              <a:t>Udfyld selv</a:t>
            </a:r>
          </a:p>
        </p:txBody>
      </p:sp>
      <p:sp>
        <p:nvSpPr>
          <p:cNvPr id="11" name="Tekstfelt 10">
            <a:extLst>
              <a:ext uri="{FF2B5EF4-FFF2-40B4-BE49-F238E27FC236}">
                <a16:creationId xmlns:a16="http://schemas.microsoft.com/office/drawing/2014/main" id="{28348B85-60FC-81E0-FC5F-0312E6D2721F}"/>
              </a:ext>
            </a:extLst>
          </p:cNvPr>
          <p:cNvSpPr txBox="1"/>
          <p:nvPr/>
        </p:nvSpPr>
        <p:spPr>
          <a:xfrm>
            <a:off x="7434134" y="2130246"/>
            <a:ext cx="4019930" cy="430887"/>
          </a:xfrm>
          <a:prstGeom prst="rect">
            <a:avLst/>
          </a:prstGeom>
          <a:noFill/>
        </p:spPr>
        <p:txBody>
          <a:bodyPr wrap="square">
            <a:spAutoFit/>
          </a:bodyPr>
          <a:lstStyle/>
          <a:p>
            <a:r>
              <a:rPr lang="da-DK" sz="2200" dirty="0">
                <a:solidFill>
                  <a:srgbClr val="3C3C3B"/>
                </a:solidFill>
                <a:latin typeface="+mn-lt"/>
                <a:ea typeface="Calibri" panose="020F0502020204030204" pitchFamily="34" charset="0"/>
                <a:cs typeface="Times New Roman" panose="02020603050405020304" pitchFamily="18" charset="0"/>
              </a:rPr>
              <a:t>Tekst</a:t>
            </a:r>
          </a:p>
        </p:txBody>
      </p:sp>
      <p:sp>
        <p:nvSpPr>
          <p:cNvPr id="12" name="Tekstfelt 11">
            <a:extLst>
              <a:ext uri="{FF2B5EF4-FFF2-40B4-BE49-F238E27FC236}">
                <a16:creationId xmlns:a16="http://schemas.microsoft.com/office/drawing/2014/main" id="{A994E669-E4E2-2ADB-1A07-C3431CCA4060}"/>
              </a:ext>
            </a:extLst>
          </p:cNvPr>
          <p:cNvSpPr txBox="1"/>
          <p:nvPr/>
        </p:nvSpPr>
        <p:spPr>
          <a:xfrm>
            <a:off x="954272" y="2541733"/>
            <a:ext cx="4532128" cy="461665"/>
          </a:xfrm>
          <a:prstGeom prst="rect">
            <a:avLst/>
          </a:prstGeom>
          <a:noFill/>
        </p:spPr>
        <p:txBody>
          <a:bodyPr wrap="square">
            <a:spAutoFit/>
          </a:bodyPr>
          <a:lstStyle/>
          <a:p>
            <a:r>
              <a:rPr lang="da-DK" sz="2400" dirty="0">
                <a:solidFill>
                  <a:schemeClr val="accent3">
                    <a:lumMod val="20000"/>
                    <a:lumOff val="80000"/>
                  </a:schemeClr>
                </a:solidFill>
                <a:effectLst/>
                <a:latin typeface="Calibri" panose="020F0502020204030204" pitchFamily="34" charset="0"/>
                <a:cs typeface="Calibri" panose="020F0502020204030204" pitchFamily="34" charset="0"/>
              </a:rPr>
              <a:t>Tekst</a:t>
            </a:r>
            <a:endParaRPr lang="da-DK" sz="2400" dirty="0">
              <a:solidFill>
                <a:schemeClr val="accent3">
                  <a:lumMod val="20000"/>
                  <a:lumOff val="80000"/>
                </a:schemeClr>
              </a:solidFill>
              <a:latin typeface="Calibri" panose="020F0502020204030204" pitchFamily="34" charset="0"/>
              <a:cs typeface="Calibri" panose="020F0502020204030204" pitchFamily="34" charset="0"/>
            </a:endParaRPr>
          </a:p>
        </p:txBody>
      </p:sp>
      <p:pic>
        <p:nvPicPr>
          <p:cNvPr id="15" name="Billede 14">
            <a:extLst>
              <a:ext uri="{FF2B5EF4-FFF2-40B4-BE49-F238E27FC236}">
                <a16:creationId xmlns:a16="http://schemas.microsoft.com/office/drawing/2014/main" id="{F5EFC52F-7E59-DDB0-7720-5D53F1E865FB}"/>
              </a:ext>
            </a:extLst>
          </p:cNvPr>
          <p:cNvPicPr>
            <a:picLocks noChangeAspect="1"/>
          </p:cNvPicPr>
          <p:nvPr/>
        </p:nvPicPr>
        <p:blipFill>
          <a:blip r:embed="rId3"/>
          <a:stretch>
            <a:fillRect/>
          </a:stretch>
        </p:blipFill>
        <p:spPr>
          <a:xfrm>
            <a:off x="9625656" y="373380"/>
            <a:ext cx="2181807" cy="545452"/>
          </a:xfrm>
          <a:prstGeom prst="rect">
            <a:avLst/>
          </a:prstGeom>
        </p:spPr>
      </p:pic>
      <p:sp>
        <p:nvSpPr>
          <p:cNvPr id="4" name="Rektangel med afrundede hjørner i samme side 3">
            <a:extLst>
              <a:ext uri="{FF2B5EF4-FFF2-40B4-BE49-F238E27FC236}">
                <a16:creationId xmlns:a16="http://schemas.microsoft.com/office/drawing/2014/main" id="{760A5E33-C76E-0455-906F-D8E21D9BE6A6}"/>
              </a:ext>
            </a:extLst>
          </p:cNvPr>
          <p:cNvSpPr/>
          <p:nvPr/>
        </p:nvSpPr>
        <p:spPr>
          <a:xfrm rot="16200000">
            <a:off x="8692631" y="2989773"/>
            <a:ext cx="1583219" cy="5415519"/>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5" name="Tekstfelt 4">
            <a:extLst>
              <a:ext uri="{FF2B5EF4-FFF2-40B4-BE49-F238E27FC236}">
                <a16:creationId xmlns:a16="http://schemas.microsoft.com/office/drawing/2014/main" id="{5012B1BA-8CEF-4C1D-9491-001BC34D2377}"/>
              </a:ext>
            </a:extLst>
          </p:cNvPr>
          <p:cNvSpPr txBox="1"/>
          <p:nvPr/>
        </p:nvSpPr>
        <p:spPr>
          <a:xfrm>
            <a:off x="7384724" y="5290572"/>
            <a:ext cx="4569313" cy="430887"/>
          </a:xfrm>
          <a:prstGeom prst="rect">
            <a:avLst/>
          </a:prstGeom>
          <a:noFill/>
        </p:spPr>
        <p:txBody>
          <a:bodyPr wrap="square">
            <a:spAutoFit/>
          </a:bodyPr>
          <a:lstStyle/>
          <a:p>
            <a:r>
              <a:rPr lang="da-DK" sz="2200" b="1" dirty="0">
                <a:solidFill>
                  <a:srgbClr val="282727"/>
                </a:solidFill>
                <a:latin typeface="Calibri" panose="020F0502020204030204" pitchFamily="34" charset="0"/>
                <a:ea typeface="Calibri" panose="020F0502020204030204" pitchFamily="34" charset="0"/>
                <a:cs typeface="Calibri" panose="020F0502020204030204" pitchFamily="34" charset="0"/>
              </a:rPr>
              <a:t>Tekst</a:t>
            </a:r>
            <a:endParaRPr lang="da-DK" sz="2200" b="1">
              <a:solidFill>
                <a:srgbClr val="282727"/>
              </a:solidFill>
              <a:latin typeface="Calibri" panose="020F0502020204030204" pitchFamily="34" charset="0"/>
              <a:cs typeface="Calibri" panose="020F0502020204030204" pitchFamily="34" charset="0"/>
            </a:endParaRPr>
          </a:p>
        </p:txBody>
      </p:sp>
      <p:pic>
        <p:nvPicPr>
          <p:cNvPr id="10" name="Billede 9" descr="Et billede, der indeholder Grafik, skærmbillede, design&#10;&#10;Automatisk genereret beskrivelse">
            <a:extLst>
              <a:ext uri="{FF2B5EF4-FFF2-40B4-BE49-F238E27FC236}">
                <a16:creationId xmlns:a16="http://schemas.microsoft.com/office/drawing/2014/main" id="{E49FFAAA-E29B-BC06-21EC-F7E1A2FC1A3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424205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8F1F29DA-7364-6ED7-D540-56E6063FFDDA}"/>
              </a:ext>
            </a:extLst>
          </p:cNvPr>
          <p:cNvSpPr/>
          <p:nvPr/>
        </p:nvSpPr>
        <p:spPr>
          <a:xfrm>
            <a:off x="0" y="0"/>
            <a:ext cx="710718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7" name="Tekstfelt 6">
            <a:extLst>
              <a:ext uri="{FF2B5EF4-FFF2-40B4-BE49-F238E27FC236}">
                <a16:creationId xmlns:a16="http://schemas.microsoft.com/office/drawing/2014/main" id="{B4C4F8FC-B7B0-1C23-4A7B-FFFC4BF2C37C}"/>
              </a:ext>
            </a:extLst>
          </p:cNvPr>
          <p:cNvSpPr txBox="1"/>
          <p:nvPr/>
        </p:nvSpPr>
        <p:spPr>
          <a:xfrm>
            <a:off x="954272" y="1015219"/>
            <a:ext cx="5637028" cy="646331"/>
          </a:xfrm>
          <a:prstGeom prst="rect">
            <a:avLst/>
          </a:prstGeom>
          <a:noFill/>
        </p:spPr>
        <p:txBody>
          <a:bodyPr wrap="square" rtlCol="0">
            <a:spAutoFit/>
          </a:bodyPr>
          <a:lstStyle/>
          <a:p>
            <a:r>
              <a:rPr lang="da-DK" sz="3600" b="1" dirty="0">
                <a:solidFill>
                  <a:srgbClr val="FFFFFF"/>
                </a:solidFill>
                <a:latin typeface="Arial Black" panose="020B0604020202020204" pitchFamily="34" charset="0"/>
                <a:cs typeface="Arial Black" panose="020B0604020202020204" pitchFamily="34" charset="0"/>
              </a:rPr>
              <a:t>Udfyld selv</a:t>
            </a:r>
          </a:p>
        </p:txBody>
      </p:sp>
      <p:sp>
        <p:nvSpPr>
          <p:cNvPr id="11" name="Tekstfelt 10">
            <a:extLst>
              <a:ext uri="{FF2B5EF4-FFF2-40B4-BE49-F238E27FC236}">
                <a16:creationId xmlns:a16="http://schemas.microsoft.com/office/drawing/2014/main" id="{28348B85-60FC-81E0-FC5F-0312E6D2721F}"/>
              </a:ext>
            </a:extLst>
          </p:cNvPr>
          <p:cNvSpPr txBox="1"/>
          <p:nvPr/>
        </p:nvSpPr>
        <p:spPr>
          <a:xfrm>
            <a:off x="7434134" y="2130246"/>
            <a:ext cx="4019930" cy="430887"/>
          </a:xfrm>
          <a:prstGeom prst="rect">
            <a:avLst/>
          </a:prstGeom>
          <a:noFill/>
        </p:spPr>
        <p:txBody>
          <a:bodyPr wrap="square">
            <a:spAutoFit/>
          </a:bodyPr>
          <a:lstStyle/>
          <a:p>
            <a:r>
              <a:rPr lang="da-DK" sz="2200" dirty="0">
                <a:solidFill>
                  <a:srgbClr val="3C3C3B"/>
                </a:solidFill>
                <a:latin typeface="+mn-lt"/>
                <a:ea typeface="Calibri" panose="020F0502020204030204" pitchFamily="34" charset="0"/>
                <a:cs typeface="Times New Roman" panose="02020603050405020304" pitchFamily="18" charset="0"/>
              </a:rPr>
              <a:t>Tekst</a:t>
            </a:r>
          </a:p>
        </p:txBody>
      </p:sp>
      <p:sp>
        <p:nvSpPr>
          <p:cNvPr id="12" name="Tekstfelt 11">
            <a:extLst>
              <a:ext uri="{FF2B5EF4-FFF2-40B4-BE49-F238E27FC236}">
                <a16:creationId xmlns:a16="http://schemas.microsoft.com/office/drawing/2014/main" id="{A994E669-E4E2-2ADB-1A07-C3431CCA4060}"/>
              </a:ext>
            </a:extLst>
          </p:cNvPr>
          <p:cNvSpPr txBox="1"/>
          <p:nvPr/>
        </p:nvSpPr>
        <p:spPr>
          <a:xfrm>
            <a:off x="954272" y="2541733"/>
            <a:ext cx="4532128" cy="461665"/>
          </a:xfrm>
          <a:prstGeom prst="rect">
            <a:avLst/>
          </a:prstGeom>
          <a:noFill/>
        </p:spPr>
        <p:txBody>
          <a:bodyPr wrap="square">
            <a:spAutoFit/>
          </a:bodyPr>
          <a:lstStyle/>
          <a:p>
            <a:r>
              <a:rPr lang="da-DK" sz="2400" dirty="0">
                <a:solidFill>
                  <a:schemeClr val="accent3">
                    <a:lumMod val="20000"/>
                    <a:lumOff val="80000"/>
                  </a:schemeClr>
                </a:solidFill>
                <a:effectLst/>
                <a:latin typeface="Calibri" panose="020F0502020204030204" pitchFamily="34" charset="0"/>
                <a:cs typeface="Calibri" panose="020F0502020204030204" pitchFamily="34" charset="0"/>
              </a:rPr>
              <a:t>Tekst</a:t>
            </a:r>
            <a:endParaRPr lang="da-DK" sz="2400" dirty="0">
              <a:solidFill>
                <a:schemeClr val="accent3">
                  <a:lumMod val="20000"/>
                  <a:lumOff val="80000"/>
                </a:schemeClr>
              </a:solidFill>
              <a:latin typeface="Calibri" panose="020F0502020204030204" pitchFamily="34" charset="0"/>
              <a:cs typeface="Calibri" panose="020F0502020204030204" pitchFamily="34" charset="0"/>
            </a:endParaRPr>
          </a:p>
        </p:txBody>
      </p:sp>
      <p:pic>
        <p:nvPicPr>
          <p:cNvPr id="15" name="Billede 14">
            <a:extLst>
              <a:ext uri="{FF2B5EF4-FFF2-40B4-BE49-F238E27FC236}">
                <a16:creationId xmlns:a16="http://schemas.microsoft.com/office/drawing/2014/main" id="{F5EFC52F-7E59-DDB0-7720-5D53F1E865FB}"/>
              </a:ext>
            </a:extLst>
          </p:cNvPr>
          <p:cNvPicPr>
            <a:picLocks noChangeAspect="1"/>
          </p:cNvPicPr>
          <p:nvPr/>
        </p:nvPicPr>
        <p:blipFill>
          <a:blip r:embed="rId3"/>
          <a:stretch>
            <a:fillRect/>
          </a:stretch>
        </p:blipFill>
        <p:spPr>
          <a:xfrm>
            <a:off x="9625656" y="373380"/>
            <a:ext cx="2181807" cy="545452"/>
          </a:xfrm>
          <a:prstGeom prst="rect">
            <a:avLst/>
          </a:prstGeom>
        </p:spPr>
      </p:pic>
      <p:sp>
        <p:nvSpPr>
          <p:cNvPr id="4" name="Rektangel med afrundede hjørner i samme side 3">
            <a:extLst>
              <a:ext uri="{FF2B5EF4-FFF2-40B4-BE49-F238E27FC236}">
                <a16:creationId xmlns:a16="http://schemas.microsoft.com/office/drawing/2014/main" id="{760A5E33-C76E-0455-906F-D8E21D9BE6A6}"/>
              </a:ext>
            </a:extLst>
          </p:cNvPr>
          <p:cNvSpPr/>
          <p:nvPr/>
        </p:nvSpPr>
        <p:spPr>
          <a:xfrm rot="16200000">
            <a:off x="8692631" y="2989773"/>
            <a:ext cx="1583219" cy="541551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5" name="Tekstfelt 4">
            <a:extLst>
              <a:ext uri="{FF2B5EF4-FFF2-40B4-BE49-F238E27FC236}">
                <a16:creationId xmlns:a16="http://schemas.microsoft.com/office/drawing/2014/main" id="{5012B1BA-8CEF-4C1D-9491-001BC34D2377}"/>
              </a:ext>
            </a:extLst>
          </p:cNvPr>
          <p:cNvSpPr txBox="1"/>
          <p:nvPr/>
        </p:nvSpPr>
        <p:spPr>
          <a:xfrm>
            <a:off x="7384724" y="5290572"/>
            <a:ext cx="4569313" cy="430887"/>
          </a:xfrm>
          <a:prstGeom prst="rect">
            <a:avLst/>
          </a:prstGeom>
          <a:noFill/>
        </p:spPr>
        <p:txBody>
          <a:bodyPr wrap="square">
            <a:spAutoFit/>
          </a:bodyPr>
          <a:lstStyle/>
          <a:p>
            <a:r>
              <a:rPr lang="da-DK" sz="2200" b="1" dirty="0">
                <a:solidFill>
                  <a:srgbClr val="282727"/>
                </a:solidFill>
                <a:latin typeface="Calibri" panose="020F0502020204030204" pitchFamily="34" charset="0"/>
                <a:ea typeface="Calibri" panose="020F0502020204030204" pitchFamily="34" charset="0"/>
                <a:cs typeface="Calibri" panose="020F0502020204030204" pitchFamily="34" charset="0"/>
              </a:rPr>
              <a:t>Tekst</a:t>
            </a:r>
            <a:endParaRPr lang="da-DK" sz="2200" b="1">
              <a:solidFill>
                <a:srgbClr val="282727"/>
              </a:solidFill>
              <a:latin typeface="Calibri" panose="020F0502020204030204" pitchFamily="34" charset="0"/>
              <a:cs typeface="Calibri" panose="020F0502020204030204" pitchFamily="34" charset="0"/>
            </a:endParaRPr>
          </a:p>
        </p:txBody>
      </p:sp>
      <p:pic>
        <p:nvPicPr>
          <p:cNvPr id="10" name="Billede 9" descr="Et billede, der indeholder Grafik, skærmbillede, design&#10;&#10;Automatisk genereret beskrivelse">
            <a:extLst>
              <a:ext uri="{FF2B5EF4-FFF2-40B4-BE49-F238E27FC236}">
                <a16:creationId xmlns:a16="http://schemas.microsoft.com/office/drawing/2014/main" id="{A9EDA5C1-D36B-B1F2-2079-7C3ACFB77BDF}"/>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625656" y="369533"/>
            <a:ext cx="2181807" cy="545452"/>
          </a:xfrm>
          <a:prstGeom prst="rect">
            <a:avLst/>
          </a:prstGeom>
        </p:spPr>
      </p:pic>
    </p:spTree>
    <p:extLst>
      <p:ext uri="{BB962C8B-B14F-4D97-AF65-F5344CB8AC3E}">
        <p14:creationId xmlns:p14="http://schemas.microsoft.com/office/powerpoint/2010/main" val="2344206090"/>
      </p:ext>
    </p:extLst>
  </p:cSld>
  <p:clrMapOvr>
    <a:masterClrMapping/>
  </p:clrMapOvr>
</p:sld>
</file>

<file path=ppt/theme/theme1.xml><?xml version="1.0" encoding="utf-8"?>
<a:theme xmlns:a="http://schemas.openxmlformats.org/drawingml/2006/main" name="Office-tema">
  <a:themeElements>
    <a:clrScheme name="LilaLilaLila">
      <a:dk1>
        <a:srgbClr val="762E88"/>
      </a:dk1>
      <a:lt1>
        <a:srgbClr val="4C2A5D"/>
      </a:lt1>
      <a:dk2>
        <a:srgbClr val="27A737"/>
      </a:dk2>
      <a:lt2>
        <a:srgbClr val="035628"/>
      </a:lt2>
      <a:accent1>
        <a:srgbClr val="009BA3"/>
      </a:accent1>
      <a:accent2>
        <a:srgbClr val="005564"/>
      </a:accent2>
      <a:accent3>
        <a:srgbClr val="B29ECC"/>
      </a:accent3>
      <a:accent4>
        <a:srgbClr val="B3D6A2"/>
      </a:accent4>
      <a:accent5>
        <a:srgbClr val="A2CCD0"/>
      </a:accent5>
      <a:accent6>
        <a:srgbClr val="445369"/>
      </a:accent6>
      <a:hlink>
        <a:srgbClr val="0563C1"/>
      </a:hlink>
      <a:folHlink>
        <a:srgbClr val="4453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6029</TotalTime>
  <Words>2528</Words>
  <Application>Microsoft Macintosh PowerPoint</Application>
  <PresentationFormat>Widescreen</PresentationFormat>
  <Paragraphs>158</Paragraphs>
  <Slides>13</Slides>
  <Notes>13</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13</vt:i4>
      </vt:variant>
    </vt:vector>
  </HeadingPairs>
  <TitlesOfParts>
    <vt:vector size="18" baseType="lpstr">
      <vt:lpstr>Arial</vt:lpstr>
      <vt:lpstr>Arial Black</vt:lpstr>
      <vt:lpstr>Calibri</vt:lpstr>
      <vt:lpstr>Calibri Light</vt:lpstr>
      <vt:lpstr>Office-tema</vt:lpstr>
      <vt:lpstr>MENTAL SUNDHED ER NOGET, VI SKABER SAMMEN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 små ting gør en stor forskel </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sundhed er noget, vi skaber sammen</dc:title>
  <dc:subject/>
  <dc:creator>Sarah Vadgaard Pedersen</dc:creator>
  <cp:keywords/>
  <dc:description/>
  <cp:lastModifiedBy>Nana Hemer</cp:lastModifiedBy>
  <cp:revision>25</cp:revision>
  <dcterms:created xsi:type="dcterms:W3CDTF">2023-07-12T10:59:50Z</dcterms:created>
  <dcterms:modified xsi:type="dcterms:W3CDTF">2023-12-18T14:08:03Z</dcterms:modified>
  <cp:category/>
</cp:coreProperties>
</file>